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82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3" r:id="rId3"/>
    <p:sldId id="276" r:id="rId4"/>
    <p:sldId id="297" r:id="rId5"/>
    <p:sldId id="298" r:id="rId6"/>
    <p:sldId id="299" r:id="rId7"/>
    <p:sldId id="300" r:id="rId8"/>
    <p:sldId id="278" r:id="rId9"/>
    <p:sldId id="301" r:id="rId10"/>
    <p:sldId id="302" r:id="rId11"/>
    <p:sldId id="303" r:id="rId12"/>
    <p:sldId id="279" r:id="rId13"/>
    <p:sldId id="304" r:id="rId14"/>
    <p:sldId id="305" r:id="rId15"/>
    <p:sldId id="280" r:id="rId16"/>
    <p:sldId id="306" r:id="rId17"/>
    <p:sldId id="281" r:id="rId18"/>
    <p:sldId id="307" r:id="rId19"/>
    <p:sldId id="308" r:id="rId20"/>
    <p:sldId id="309" r:id="rId21"/>
    <p:sldId id="310" r:id="rId22"/>
    <p:sldId id="282" r:id="rId23"/>
    <p:sldId id="260" r:id="rId24"/>
    <p:sldId id="311" r:id="rId25"/>
    <p:sldId id="312" r:id="rId26"/>
    <p:sldId id="313" r:id="rId27"/>
    <p:sldId id="296" r:id="rId28"/>
    <p:sldId id="257" r:id="rId29"/>
    <p:sldId id="256" r:id="rId30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80A"/>
    <a:srgbClr val="FFC20F"/>
    <a:srgbClr val="01AC8F"/>
    <a:srgbClr val="FFC20B"/>
    <a:srgbClr val="D53B01"/>
    <a:srgbClr val="107C10"/>
    <a:srgbClr val="FFFFFF"/>
    <a:srgbClr val="B4009E"/>
    <a:srgbClr val="5C005C"/>
    <a:srgbClr val="004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78" autoAdjust="0"/>
    <p:restoredTop sz="68152" autoAdjust="0"/>
  </p:normalViewPr>
  <p:slideViewPr>
    <p:cSldViewPr>
      <p:cViewPr varScale="1">
        <p:scale>
          <a:sx n="71" d="100"/>
          <a:sy n="71" d="100"/>
        </p:scale>
        <p:origin x="54" y="186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8/20/2015 9:13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77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6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For more details about CSS overflow, visit the W3schools.com CSS overflow Property Web page at http://www.w3schools.com/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cssref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/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pr_pos_overflow.asp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. You can also search for </a:t>
            </a:r>
            <a:r>
              <a:rPr lang="en-US" sz="900" b="1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msdn</a:t>
            </a:r>
            <a:r>
              <a:rPr lang="en-US" sz="900" b="1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</a:t>
            </a:r>
            <a:r>
              <a:rPr lang="en-US" sz="900" b="1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css</a:t>
            </a:r>
            <a:r>
              <a:rPr lang="en-US" sz="900" b="1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content flow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, </a:t>
            </a:r>
            <a:r>
              <a:rPr lang="en-US" sz="900" b="1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msdn</a:t>
            </a:r>
            <a:r>
              <a:rPr lang="en-US" sz="900" b="1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</a:t>
            </a:r>
            <a:r>
              <a:rPr lang="en-US" sz="900" b="1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css</a:t>
            </a:r>
            <a:r>
              <a:rPr lang="en-US" sz="900" b="1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positioning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, and </a:t>
            </a:r>
            <a:r>
              <a:rPr lang="en-US" sz="900" b="1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msdn</a:t>
            </a:r>
            <a:r>
              <a:rPr lang="en-US" sz="900" b="1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</a:t>
            </a:r>
            <a:r>
              <a:rPr lang="en-US" sz="900" b="1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css</a:t>
            </a:r>
            <a:r>
              <a:rPr lang="en-US" sz="900" b="1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 overflow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using your favorite search engine.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6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To learn more about the CSS display property and managing content flow, visit the W3schools.com CSS display Property Web page at http://www.w3schools.com/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cssref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/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pr_class_display.asp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Explanation of the Image:</a:t>
            </a:r>
          </a:p>
          <a:p>
            <a:r>
              <a:rPr lang="en-US" dirty="0" smtClean="0"/>
              <a:t>The region</a:t>
            </a:r>
            <a:r>
              <a:rPr lang="en-US" baseline="0" dirty="0" smtClean="0"/>
              <a:t> on the bottom left of the browser window has been set with the value of left. This ensures that nothing is on it’s left side.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could create the same effect by setting the clear property to right for the first region.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2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To learn more about the CSS display property and managing content flow, visit the W3schools.com CSS display Property Web page at http://www.w3schools.com/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cssref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/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pr_class_display.asp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9:13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560320"/>
            <a:ext cx="9144000" cy="914400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1463040"/>
            <a:ext cx="9144000" cy="1097280"/>
          </a:xfrm>
          <a:noFill/>
        </p:spPr>
        <p:txBody>
          <a:bodyPr lIns="91440" tIns="91440" rIns="91440" bIns="91440" anchor="t" anchorCtr="0"/>
          <a:lstStyle>
            <a:lvl1pPr>
              <a:defRPr sz="6000" spc="-8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32720" y="365760"/>
            <a:ext cx="1645920" cy="352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72533"/>
            <a:ext cx="12436475" cy="38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59" y="1371600"/>
            <a:ext cx="5669280" cy="2043636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2000"/>
            </a:lvl2pPr>
            <a:lvl3pPr marL="231775" indent="0">
              <a:spcBef>
                <a:spcPts val="600"/>
              </a:spcBef>
              <a:buNone/>
              <a:tabLst/>
              <a:defRPr sz="2000"/>
            </a:lvl3pPr>
            <a:lvl4pPr marL="460375" indent="0">
              <a:spcBef>
                <a:spcPts val="600"/>
              </a:spcBef>
              <a:buNone/>
              <a:defRPr/>
            </a:lvl4pPr>
            <a:lvl5pPr marL="685800" indent="0">
              <a:spcBef>
                <a:spcPts val="600"/>
              </a:spcBef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00800" y="1371600"/>
            <a:ext cx="5669280" cy="2043636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2000"/>
            </a:lvl2pPr>
            <a:lvl3pPr marL="231775" indent="0">
              <a:spcBef>
                <a:spcPts val="600"/>
              </a:spcBef>
              <a:buNone/>
              <a:tabLst/>
              <a:defRPr sz="2000"/>
            </a:lvl3pPr>
            <a:lvl4pPr marL="460375" indent="0">
              <a:spcBef>
                <a:spcPts val="600"/>
              </a:spcBef>
              <a:buNone/>
              <a:defRPr/>
            </a:lvl4pPr>
            <a:lvl5pPr marL="685800" indent="0">
              <a:spcBef>
                <a:spcPts val="600"/>
              </a:spcBef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4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669280" cy="2043636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228600" indent="-228600">
              <a:spcBef>
                <a:spcPts val="600"/>
              </a:spcBef>
              <a:defRPr sz="2000"/>
            </a:lvl2pPr>
            <a:lvl3pPr marL="457200" indent="-228600">
              <a:spcBef>
                <a:spcPts val="600"/>
              </a:spcBef>
              <a:tabLst/>
              <a:defRPr sz="2000"/>
            </a:lvl3pPr>
            <a:lvl4pPr marL="685800" indent="-228600">
              <a:spcBef>
                <a:spcPts val="600"/>
              </a:spcBef>
              <a:defRPr sz="2000"/>
            </a:lvl4pPr>
            <a:lvl5pPr marL="914400" indent="-228600">
              <a:spcBef>
                <a:spcPts val="600"/>
              </a:spcBef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00800" y="1371600"/>
            <a:ext cx="5669280" cy="2043636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228600" indent="-228600">
              <a:spcBef>
                <a:spcPts val="600"/>
              </a:spcBef>
              <a:defRPr sz="2000"/>
            </a:lvl2pPr>
            <a:lvl3pPr marL="457200" indent="-228600">
              <a:spcBef>
                <a:spcPts val="600"/>
              </a:spcBef>
              <a:tabLst/>
              <a:defRPr sz="2000"/>
            </a:lvl3pPr>
            <a:lvl4pPr marL="685800" indent="-228600">
              <a:spcBef>
                <a:spcPts val="600"/>
              </a:spcBef>
              <a:defRPr sz="2000"/>
            </a:lvl4pPr>
            <a:lvl5pPr marL="914400" indent="-228600">
              <a:spcBef>
                <a:spcPts val="600"/>
              </a:spcBef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1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5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11704320" cy="8229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188720"/>
            <a:ext cx="11704320" cy="822960"/>
          </a:xfrm>
        </p:spPr>
        <p:txBody>
          <a:bodyPr/>
          <a:lstStyle>
            <a:lvl1pPr marL="0" indent="0">
              <a:buNone/>
              <a:defRPr sz="2800" spc="-3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993967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 noChangeAspect="1"/>
          </p:cNvSpPr>
          <p:nvPr>
            <p:ph type="body" sz="quarter" idx="17"/>
          </p:nvPr>
        </p:nvSpPr>
        <p:spPr>
          <a:xfrm>
            <a:off x="4663440" y="2560320"/>
            <a:ext cx="2103120" cy="2103120"/>
          </a:xfrm>
          <a:solidFill>
            <a:schemeClr val="accent4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 noChangeAspect="1"/>
          </p:cNvSpPr>
          <p:nvPr>
            <p:ph type="body" sz="quarter" idx="18"/>
          </p:nvPr>
        </p:nvSpPr>
        <p:spPr>
          <a:xfrm>
            <a:off x="2560320" y="2560320"/>
            <a:ext cx="2103120" cy="2103120"/>
          </a:xfrm>
          <a:solidFill>
            <a:schemeClr val="accent3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 noChangeAspect="1"/>
          </p:cNvSpPr>
          <p:nvPr>
            <p:ph type="body" sz="quarter" idx="19"/>
          </p:nvPr>
        </p:nvSpPr>
        <p:spPr>
          <a:xfrm>
            <a:off x="457200" y="2560320"/>
            <a:ext cx="2103120" cy="2103120"/>
          </a:xfrm>
          <a:solidFill>
            <a:schemeClr val="accent1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11704320" cy="8229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188720"/>
            <a:ext cx="11704320" cy="822960"/>
          </a:xfrm>
        </p:spPr>
        <p:txBody>
          <a:bodyPr/>
          <a:lstStyle>
            <a:lvl1pPr marL="0" indent="0">
              <a:buNone/>
              <a:defRPr sz="2800" spc="-3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subhead style</a:t>
            </a:r>
          </a:p>
        </p:txBody>
      </p:sp>
      <p:sp>
        <p:nvSpPr>
          <p:cNvPr id="7" name="Text Placeholder 4"/>
          <p:cNvSpPr>
            <a:spLocks noGrp="1" noChangeAspect="1"/>
          </p:cNvSpPr>
          <p:nvPr>
            <p:ph type="body" sz="quarter" idx="20"/>
          </p:nvPr>
        </p:nvSpPr>
        <p:spPr>
          <a:xfrm>
            <a:off x="6766560" y="2560320"/>
            <a:ext cx="2103120" cy="2103120"/>
          </a:xfrm>
          <a:solidFill>
            <a:schemeClr val="accent5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0803" y="5051425"/>
            <a:ext cx="8928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5486400" cy="15544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17920" y="0"/>
            <a:ext cx="6217920" cy="69951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5759" y="2103120"/>
            <a:ext cx="5486400" cy="1815882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48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0" y="365760"/>
            <a:ext cx="5486400" cy="15544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17920" cy="69951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583680" y="2103120"/>
            <a:ext cx="5486400" cy="1815882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435840" cy="6995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731520"/>
            <a:ext cx="7772400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800" spc="-3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3069" y="3497580"/>
            <a:ext cx="734600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656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435840" cy="6995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0" y="731520"/>
            <a:ext cx="7772400" cy="615553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800" spc="-3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37" y="3268662"/>
            <a:ext cx="746369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676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097280"/>
            <a:ext cx="7315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8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4437" y="2125662"/>
            <a:ext cx="5534188" cy="41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5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560320"/>
            <a:ext cx="9144000" cy="914400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1463040"/>
            <a:ext cx="9144000" cy="1097280"/>
          </a:xfrm>
          <a:noFill/>
        </p:spPr>
        <p:txBody>
          <a:bodyPr lIns="91440" tIns="91440" rIns="91440" bIns="91440" anchor="t" anchorCtr="0"/>
          <a:lstStyle>
            <a:lvl1pPr>
              <a:defRPr sz="60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372533"/>
            <a:ext cx="12436475" cy="3866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32720" y="365760"/>
            <a:ext cx="1645920" cy="3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5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2043636"/>
          </a:xfrm>
        </p:spPr>
        <p:txBody>
          <a:bodyPr>
            <a:spAutoFit/>
          </a:bodyPr>
          <a:lstStyle>
            <a:lvl1pPr marL="0" indent="0">
              <a:spcBef>
                <a:spcPts val="600"/>
              </a:spcBef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28600" indent="0">
              <a:spcBef>
                <a:spcPts val="600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57200" indent="0">
              <a:spcBef>
                <a:spcPts val="600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85800" indent="0">
              <a:spcBef>
                <a:spcPts val="600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914400" indent="0">
              <a:spcBef>
                <a:spcPts val="600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73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365760" y="6292888"/>
            <a:ext cx="1170432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 baseline="0" dirty="0">
                <a:solidFill>
                  <a:schemeClr val="bg1"/>
                </a:solidFill>
                <a:cs typeface="Segoe UI" pitchFamily="34" charset="0"/>
              </a:rPr>
              <a:t>© </a:t>
            </a:r>
            <a:r>
              <a:rPr lang="en-US" sz="1000" baseline="0" dirty="0" smtClean="0">
                <a:solidFill>
                  <a:schemeClr val="bg1"/>
                </a:solidFill>
                <a:cs typeface="Segoe UI" pitchFamily="34" charset="0"/>
              </a:rPr>
              <a:t>2015 </a:t>
            </a:r>
            <a:r>
              <a:rPr lang="en-US" sz="1000" baseline="0" dirty="0">
                <a:solidFill>
                  <a:schemeClr val="bg1"/>
                </a:soli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5760" y="1371600"/>
            <a:ext cx="11704320" cy="1877437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spcBef>
                <a:spcPts val="6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-228600">
              <a:spcBef>
                <a:spcPts val="6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28600">
              <a:spcBef>
                <a:spcPts val="6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914400" indent="-228600">
              <a:spcBef>
                <a:spcPts val="6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143000" indent="-228600">
              <a:spcBef>
                <a:spcPts val="6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3640"/>
            <a:ext cx="12436476" cy="731520"/>
          </a:xfrm>
          <a:prstGeom prst="rect">
            <a:avLst/>
          </a:prstGeom>
          <a:solidFill>
            <a:srgbClr val="FFFF99"/>
          </a:solidFill>
        </p:spPr>
        <p:txBody>
          <a:bodyPr wrap="square" lIns="365760" tIns="91440" rIns="365760" bIns="91440" anchor="ctr" anchorCtr="0">
            <a:noAutofit/>
          </a:bodyPr>
          <a:lstStyle>
            <a:lvl1pPr algn="r">
              <a:buFont typeface="Arial" pitchFamily="34" charset="0"/>
              <a:buNone/>
              <a:defRPr sz="32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9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560320"/>
            <a:ext cx="9144000" cy="914400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1463040"/>
            <a:ext cx="9144000" cy="1097280"/>
          </a:xfrm>
          <a:noFill/>
        </p:spPr>
        <p:txBody>
          <a:bodyPr lIns="91440" tIns="91440" rIns="91440" bIns="91440" anchor="t" anchorCtr="0"/>
          <a:lstStyle>
            <a:lvl1pPr>
              <a:defRPr sz="60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372533"/>
            <a:ext cx="12436475" cy="3866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32720" y="365760"/>
            <a:ext cx="1645920" cy="3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560320"/>
            <a:ext cx="9144000" cy="914400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1463040"/>
            <a:ext cx="9144000" cy="1097280"/>
          </a:xfrm>
          <a:noFill/>
        </p:spPr>
        <p:txBody>
          <a:bodyPr lIns="91440" tIns="91440" rIns="91440" bIns="91440" anchor="t" anchorCtr="0"/>
          <a:lstStyle>
            <a:lvl1pPr>
              <a:defRPr sz="6000" spc="-8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32720" y="365760"/>
            <a:ext cx="1645920" cy="352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494078"/>
            <a:ext cx="12436475" cy="25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560320"/>
            <a:ext cx="9144000" cy="914400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1463040"/>
            <a:ext cx="9144000" cy="1097280"/>
          </a:xfrm>
          <a:noFill/>
        </p:spPr>
        <p:txBody>
          <a:bodyPr lIns="91440" tIns="91440" rIns="91440" bIns="91440" anchor="t" anchorCtr="0"/>
          <a:lstStyle>
            <a:lvl1pPr>
              <a:defRPr sz="60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32720" y="365760"/>
            <a:ext cx="1645920" cy="3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494078"/>
            <a:ext cx="12436475" cy="25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3157" y="5897245"/>
            <a:ext cx="719763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2043636"/>
          </a:xfrm>
        </p:spPr>
        <p:txBody>
          <a:bodyPr>
            <a:spAutoFit/>
          </a:bodyPr>
          <a:lstStyle>
            <a:lvl1pPr marL="0" indent="0">
              <a:spcBef>
                <a:spcPts val="600"/>
              </a:spcBef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Tx/>
              <a:buNone/>
              <a:defRPr sz="2000"/>
            </a:lvl2pPr>
            <a:lvl3pPr marL="228600" indent="0">
              <a:spcBef>
                <a:spcPts val="600"/>
              </a:spcBef>
              <a:buNone/>
              <a:defRPr/>
            </a:lvl3pPr>
            <a:lvl4pPr marL="457200" indent="0">
              <a:spcBef>
                <a:spcPts val="600"/>
              </a:spcBef>
              <a:buNone/>
              <a:defRPr/>
            </a:lvl4pPr>
            <a:lvl5pPr marL="6858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16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2043636"/>
          </a:xfrm>
        </p:spPr>
        <p:txBody>
          <a:bodyPr>
            <a:spAutoFit/>
          </a:bodyPr>
          <a:lstStyle>
            <a:lvl1pPr marL="0" indent="0">
              <a:spcBef>
                <a:spcPts val="600"/>
              </a:spcBef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228600" indent="-228600">
              <a:spcBef>
                <a:spcPts val="600"/>
              </a:spcBef>
              <a:buFont typeface="Arial" charset="0"/>
              <a:buChar char="•"/>
              <a:defRPr sz="2000"/>
            </a:lvl2pPr>
            <a:lvl3pPr marL="457200" indent="-228600">
              <a:spcBef>
                <a:spcPts val="600"/>
              </a:spcBef>
              <a:buFont typeface="Arial" charset="0"/>
              <a:buChar char="•"/>
              <a:defRPr/>
            </a:lvl3pPr>
            <a:lvl4pPr marL="685800" indent="-228600">
              <a:spcBef>
                <a:spcPts val="600"/>
              </a:spcBef>
              <a:buFont typeface="Arial" charset="0"/>
              <a:buChar char="•"/>
              <a:defRPr/>
            </a:lvl4pPr>
            <a:lvl5pPr marL="914400" indent="-228600">
              <a:spcBef>
                <a:spcPts val="600"/>
              </a:spcBef>
              <a:buFont typeface="Arial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5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280160"/>
            <a:ext cx="11704320" cy="1877437"/>
          </a:xfrm>
        </p:spPr>
        <p:txBody>
          <a:bodyPr>
            <a:sp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96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11704320" cy="914400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5760" y="1280160"/>
            <a:ext cx="11704320" cy="1828800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203" r:id="rId2"/>
    <p:sldLayoutId id="2147484204" r:id="rId3"/>
    <p:sldLayoutId id="2147484206" r:id="rId4"/>
    <p:sldLayoutId id="2147484205" r:id="rId5"/>
    <p:sldLayoutId id="2147484197" r:id="rId6"/>
    <p:sldLayoutId id="2147484087" r:id="rId7"/>
    <p:sldLayoutId id="2147484098" r:id="rId8"/>
    <p:sldLayoutId id="2147484086" r:id="rId9"/>
    <p:sldLayoutId id="2147484099" r:id="rId10"/>
    <p:sldLayoutId id="2147484106" r:id="rId11"/>
    <p:sldLayoutId id="2147484092" r:id="rId12"/>
    <p:sldLayoutId id="2147484196" r:id="rId13"/>
    <p:sldLayoutId id="2147484201" r:id="rId14"/>
    <p:sldLayoutId id="2147484198" r:id="rId15"/>
    <p:sldLayoutId id="2147484202" r:id="rId16"/>
    <p:sldLayoutId id="2147484199" r:id="rId17"/>
    <p:sldLayoutId id="2147484200" r:id="rId18"/>
    <p:sldLayoutId id="2147484130" r:id="rId19"/>
    <p:sldLayoutId id="2147484093" r:id="rId20"/>
    <p:sldLayoutId id="2147484127" r:id="rId21"/>
    <p:sldLayoutId id="2147484094" r:id="rId22"/>
    <p:sldLayoutId id="2147484195" r:id="rId23"/>
    <p:sldLayoutId id="2147484096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7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50837" y="4106862"/>
            <a:ext cx="11491277" cy="914400"/>
          </a:xfrm>
        </p:spPr>
        <p:txBody>
          <a:bodyPr/>
          <a:lstStyle/>
          <a:p>
            <a:r>
              <a:rPr lang="en-US" dirty="0" smtClean="0"/>
              <a:t>3.1. Understand the core CSS concepts.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59" y="1463040"/>
            <a:ext cx="11491278" cy="1097280"/>
          </a:xfrm>
        </p:spPr>
        <p:txBody>
          <a:bodyPr/>
          <a:lstStyle/>
          <a:p>
            <a:r>
              <a:rPr lang="en-US" dirty="0"/>
              <a:t>Understanding CSS Essentials: </a:t>
            </a:r>
            <a:br>
              <a:rPr lang="en-US" dirty="0"/>
            </a:br>
            <a:r>
              <a:rPr lang="en-US" dirty="0"/>
              <a:t>Content Flow, Positioning,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Styling</a:t>
            </a:r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IDs and Classes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319985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HTML elements can be referenced by selectors in a number of ways, including:</a:t>
            </a:r>
          </a:p>
          <a:p>
            <a:pPr lvl="2"/>
            <a:r>
              <a:rPr lang="en-US" dirty="0"/>
              <a:t>the tag name, such as </a:t>
            </a:r>
            <a:r>
              <a:rPr lang="en-US" dirty="0">
                <a:latin typeface="Courier"/>
                <a:cs typeface="Courier"/>
              </a:rPr>
              <a:t>p</a:t>
            </a:r>
            <a:r>
              <a:rPr lang="en-US" dirty="0"/>
              <a:t>, </a:t>
            </a:r>
            <a:r>
              <a:rPr lang="en-US" dirty="0">
                <a:latin typeface="Courier"/>
                <a:cs typeface="Courier"/>
              </a:rPr>
              <a:t>h1</a:t>
            </a:r>
            <a:r>
              <a:rPr lang="en-US" dirty="0"/>
              <a:t>, </a:t>
            </a:r>
            <a:r>
              <a:rPr lang="en-US" dirty="0">
                <a:latin typeface="Courier"/>
                <a:cs typeface="Courier"/>
              </a:rPr>
              <a:t>table</a:t>
            </a:r>
            <a:r>
              <a:rPr lang="en-US" dirty="0"/>
              <a:t>, etc.</a:t>
            </a:r>
          </a:p>
          <a:p>
            <a:pPr lvl="2"/>
            <a:r>
              <a:rPr lang="en-US" dirty="0"/>
              <a:t>ID selectors, such as #</a:t>
            </a:r>
            <a:r>
              <a:rPr lang="en-US" dirty="0" err="1"/>
              <a:t>navbar</a:t>
            </a:r>
            <a:r>
              <a:rPr lang="en-US" dirty="0"/>
              <a:t>, which include a </a:t>
            </a:r>
            <a:r>
              <a:rPr lang="en-US" dirty="0" err="1"/>
              <a:t>hashtag</a:t>
            </a:r>
            <a:r>
              <a:rPr lang="en-US" dirty="0"/>
              <a:t> symbol (#) as a prefix</a:t>
            </a:r>
          </a:p>
          <a:p>
            <a:pPr lvl="2"/>
            <a:r>
              <a:rPr lang="en-US" dirty="0"/>
              <a:t>Class selectors, like .happy, which include a decimal (.) as a prefix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id and class are both universal attributes</a:t>
            </a:r>
          </a:p>
          <a:p>
            <a:pPr lvl="2"/>
            <a:r>
              <a:rPr lang="en-US" dirty="0">
                <a:latin typeface="Consolas"/>
                <a:cs typeface="Consolas"/>
              </a:rPr>
              <a:t>id</a:t>
            </a:r>
            <a:r>
              <a:rPr lang="en-US" dirty="0"/>
              <a:t> is used to identify unique elements</a:t>
            </a:r>
          </a:p>
          <a:p>
            <a:pPr lvl="2"/>
            <a:r>
              <a:rPr lang="en-US" dirty="0">
                <a:latin typeface="Consolas"/>
                <a:cs typeface="Consolas"/>
              </a:rPr>
              <a:t>class</a:t>
            </a:r>
            <a:r>
              <a:rPr lang="en-US" dirty="0"/>
              <a:t> should be used to categorize elements into groups that will be styled similarly</a:t>
            </a:r>
          </a:p>
        </p:txBody>
      </p:sp>
      <p:grpSp>
        <p:nvGrpSpPr>
          <p:cNvPr id="5" name="Group 4" descr="HTML5 examples of IDs and Classes text."/>
          <p:cNvGrpSpPr/>
          <p:nvPr/>
        </p:nvGrpSpPr>
        <p:grpSpPr>
          <a:xfrm>
            <a:off x="6751637" y="1135063"/>
            <a:ext cx="4800600" cy="2167591"/>
            <a:chOff x="4997758" y="923726"/>
            <a:chExt cx="3689042" cy="2167591"/>
          </a:xfrm>
        </p:grpSpPr>
        <p:sp>
          <p:nvSpPr>
            <p:cNvPr id="6" name="Rectangle 5"/>
            <p:cNvSpPr/>
            <p:nvPr/>
          </p:nvSpPr>
          <p:spPr>
            <a:xfrm>
              <a:off x="4997758" y="1152325"/>
              <a:ext cx="3689042" cy="193899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82312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h1</a:t>
              </a:r>
              <a:r>
                <a:rPr lang="en-US" altLang="en-US" sz="24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en-US" sz="2400" dirty="0">
                  <a:solidFill>
                    <a:srgbClr val="2222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CF482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color</a:t>
              </a:r>
              <a:r>
                <a:rPr lang="en-US" altLang="en-US" sz="24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 </a:t>
              </a:r>
              <a:r>
                <a:rPr lang="en-US" altLang="en-US" sz="2400" dirty="0">
                  <a:solidFill>
                    <a:srgbClr val="4F76A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red</a:t>
              </a:r>
              <a:r>
                <a:rPr lang="en-US" altLang="en-US" sz="24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en-US" altLang="en-US" sz="2400" dirty="0">
                  <a:solidFill>
                    <a:srgbClr val="CF482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font-family</a:t>
              </a:r>
              <a:r>
                <a:rPr lang="en-US" altLang="en-US" sz="24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 </a:t>
              </a:r>
              <a:r>
                <a:rPr lang="en-US" altLang="en-US" sz="2400" dirty="0" smtClean="0">
                  <a:solidFill>
                    <a:srgbClr val="4F76A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sans</a:t>
              </a:r>
              <a:r>
                <a:rPr lang="en-US" altLang="en-US" sz="2400" dirty="0">
                  <a:solidFill>
                    <a:srgbClr val="4F76A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-serif</a:t>
              </a:r>
              <a:r>
                <a:rPr lang="en-US" altLang="en-US" sz="24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en-US" altLang="en-US" sz="2400" dirty="0">
                  <a:solidFill>
                    <a:srgbClr val="CF482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text-align</a:t>
              </a:r>
              <a:r>
                <a:rPr lang="en-US" altLang="en-US" sz="24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 </a:t>
              </a:r>
              <a:r>
                <a:rPr lang="en-US" altLang="en-US" sz="2400" dirty="0">
                  <a:solidFill>
                    <a:srgbClr val="4F76A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left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en-US" altLang="en-US" sz="2400" dirty="0">
                <a:latin typeface="Arial" panose="020B0604020202020204" pitchFamily="34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Consolas" panose="020B0609020204030204" pitchFamily="49" charset="0"/>
                </a:rPr>
                <a:t>}</a:t>
              </a:r>
              <a:endParaRPr lang="en-US" alt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7222894" y="923726"/>
              <a:ext cx="1258026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>
                  <a:solidFill>
                    <a:srgbClr val="FF8000"/>
                  </a:solidFill>
                </a:rPr>
                <a:t>tag name</a:t>
              </a:r>
              <a:endParaRPr lang="en-US" sz="2400" dirty="0">
                <a:solidFill>
                  <a:srgbClr val="FF8000"/>
                </a:solidFill>
              </a:endParaRPr>
            </a:p>
          </p:txBody>
        </p:sp>
      </p:grpSp>
      <p:grpSp>
        <p:nvGrpSpPr>
          <p:cNvPr id="8" name="Group 7" descr="HTML5 examples of IDs and Classes text."/>
          <p:cNvGrpSpPr/>
          <p:nvPr/>
        </p:nvGrpSpPr>
        <p:grpSpPr>
          <a:xfrm>
            <a:off x="6751637" y="3421062"/>
            <a:ext cx="4800600" cy="1398766"/>
            <a:chOff x="4159558" y="1363587"/>
            <a:chExt cx="4800600" cy="1398766"/>
          </a:xfrm>
        </p:grpSpPr>
        <p:sp>
          <p:nvSpPr>
            <p:cNvPr id="9" name="Rectangle 8"/>
            <p:cNvSpPr/>
            <p:nvPr/>
          </p:nvSpPr>
          <p:spPr>
            <a:xfrm>
              <a:off x="4159558" y="1562025"/>
              <a:ext cx="4800600" cy="120032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82312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#</a:t>
              </a:r>
              <a:r>
                <a:rPr lang="en-US" altLang="en-US" sz="2400" dirty="0" err="1" smtClean="0">
                  <a:solidFill>
                    <a:srgbClr val="82312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navbar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en-US" sz="2400" dirty="0">
                  <a:solidFill>
                    <a:srgbClr val="2222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CF482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en-US" altLang="en-US" sz="2400" dirty="0" smtClean="0">
                  <a:solidFill>
                    <a:srgbClr val="CF482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background-color</a:t>
              </a:r>
              <a:r>
                <a:rPr lang="en-US" altLang="en-US" sz="24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 </a:t>
              </a:r>
              <a:r>
                <a:rPr lang="en-US" altLang="en-US" sz="2400" dirty="0" smtClean="0">
                  <a:solidFill>
                    <a:srgbClr val="4F76A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green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en-US" alt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2222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6977172" y="1363587"/>
              <a:ext cx="1492250" cy="396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>
                  <a:solidFill>
                    <a:srgbClr val="FF8000"/>
                  </a:solidFill>
                </a:rPr>
                <a:t>id selector</a:t>
              </a:r>
              <a:endParaRPr lang="en-US" sz="2400" dirty="0">
                <a:solidFill>
                  <a:srgbClr val="FF8000"/>
                </a:solidFill>
              </a:endParaRPr>
            </a:p>
          </p:txBody>
        </p:sp>
      </p:grpSp>
      <p:grpSp>
        <p:nvGrpSpPr>
          <p:cNvPr id="11" name="Group 10" descr="HTML5 examples of IDs and Classes text."/>
          <p:cNvGrpSpPr/>
          <p:nvPr/>
        </p:nvGrpSpPr>
        <p:grpSpPr>
          <a:xfrm>
            <a:off x="6751637" y="4868862"/>
            <a:ext cx="4800600" cy="1454887"/>
            <a:chOff x="4997758" y="1412951"/>
            <a:chExt cx="3689042" cy="852004"/>
          </a:xfrm>
        </p:grpSpPr>
        <p:sp>
          <p:nvSpPr>
            <p:cNvPr id="12" name="Rectangle 11"/>
            <p:cNvSpPr/>
            <p:nvPr/>
          </p:nvSpPr>
          <p:spPr>
            <a:xfrm>
              <a:off x="4997758" y="1562025"/>
              <a:ext cx="3689042" cy="70293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82312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.happy </a:t>
              </a:r>
              <a:r>
                <a:rPr lang="en-US" altLang="en-US" sz="2400" dirty="0" smtClean="0">
                  <a:solidFill>
                    <a:srgbClr val="2222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lang="en-US" altLang="en-US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CF482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en-US" altLang="en-US" sz="2400" dirty="0" smtClean="0">
                  <a:solidFill>
                    <a:srgbClr val="CF482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font-size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 </a:t>
              </a:r>
              <a:r>
                <a:rPr lang="en-US" altLang="en-US" sz="2400" dirty="0" smtClean="0">
                  <a:solidFill>
                    <a:srgbClr val="4F76A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14px</a:t>
              </a:r>
              <a:r>
                <a:rPr lang="en-US" altLang="en-US" sz="2400" dirty="0" smtClean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en-US" alt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2222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lang="en-US" altLang="en-US" sz="4800" dirty="0">
                <a:latin typeface="Arial" panose="020B0604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930113" y="1412951"/>
              <a:ext cx="1539309" cy="26300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200" dirty="0" smtClean="0">
                  <a:solidFill>
                    <a:srgbClr val="FF8000"/>
                  </a:solidFill>
                </a:rPr>
                <a:t>class selector</a:t>
              </a:r>
              <a:endParaRPr lang="en-US" sz="2200" dirty="0">
                <a:solidFill>
                  <a:srgbClr val="FF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449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Comments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3467616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Add comments to your CSS file to explain what it does</a:t>
            </a:r>
          </a:p>
          <a:p>
            <a:pPr lvl="2"/>
            <a:r>
              <a:rPr lang="en-US" dirty="0"/>
              <a:t>It will also make your code easier for others to read and understand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Add a multi-line comment by starting with the /* characters and ending with the */ characters</a:t>
            </a:r>
          </a:p>
          <a:p>
            <a:pPr lvl="2"/>
            <a:r>
              <a:rPr lang="en-US" dirty="0"/>
              <a:t>Anything between these characters won’t be interpreted by a browser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6837" y="1363662"/>
            <a:ext cx="5462267" cy="230832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A4268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/*These comments are typically reserved for making multi-line comments*/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4F76A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8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1E7C7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altLang="en-US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color:</a:t>
            </a:r>
            <a:r>
              <a:rPr lang="en-US" altLang="en-US" dirty="0">
                <a:solidFill>
                  <a:srgbClr val="1E7C7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red;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1E7C7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en-US" dirty="0">
                <a:solidFill>
                  <a:srgbClr val="1E7C7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This is a single-line comment */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-align: </a:t>
            </a:r>
            <a:r>
              <a:rPr lang="en-US" altLang="en-US" dirty="0">
                <a:solidFill>
                  <a:srgbClr val="195BB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center;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1E7C7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68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97280"/>
            <a:ext cx="7315200" cy="2197525"/>
          </a:xfrm>
        </p:spPr>
        <p:txBody>
          <a:bodyPr/>
          <a:lstStyle/>
          <a:p>
            <a:r>
              <a:rPr lang="en-US" dirty="0" smtClean="0"/>
              <a:t>Fonts and Font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Fonts and Font Families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1896929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A font is a set of characters of a particular size and style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primary way to specify fonts in CSS is by using the </a:t>
            </a:r>
            <a:r>
              <a:rPr lang="en-US" dirty="0">
                <a:latin typeface="Consolas"/>
                <a:cs typeface="Consolas"/>
              </a:rPr>
              <a:t>font-family</a:t>
            </a:r>
            <a:r>
              <a:rPr lang="en-US" dirty="0"/>
              <a:t> property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Three common types of fonts are </a:t>
            </a:r>
            <a:r>
              <a:rPr lang="en-US" dirty="0">
                <a:latin typeface="Times"/>
                <a:cs typeface="Times"/>
              </a:rPr>
              <a:t>serif</a:t>
            </a:r>
            <a:r>
              <a:rPr lang="en-US" dirty="0"/>
              <a:t>, </a:t>
            </a:r>
            <a:r>
              <a:rPr lang="en-US" dirty="0">
                <a:latin typeface="Arial"/>
                <a:cs typeface="Arial"/>
              </a:rPr>
              <a:t>sans serif</a:t>
            </a:r>
            <a:r>
              <a:rPr lang="en-US" dirty="0"/>
              <a:t>, and </a:t>
            </a:r>
            <a:r>
              <a:rPr lang="en-US" dirty="0" err="1">
                <a:latin typeface="Courier"/>
                <a:cs typeface="Courier"/>
              </a:rPr>
              <a:t>monospace</a:t>
            </a:r>
            <a:endParaRPr lang="en-US" dirty="0">
              <a:latin typeface="Courier"/>
              <a:cs typeface="Courier"/>
            </a:endParaRPr>
          </a:p>
        </p:txBody>
      </p:sp>
      <p:graphicFrame>
        <p:nvGraphicFramePr>
          <p:cNvPr id="4" name="Table 3" descr="Example of  3 common types of fonts and their description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80576"/>
              </p:ext>
            </p:extLst>
          </p:nvPr>
        </p:nvGraphicFramePr>
        <p:xfrm>
          <a:off x="1379537" y="4030662"/>
          <a:ext cx="9677400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1031"/>
                <a:gridCol w="2142769"/>
                <a:gridCol w="5943600"/>
              </a:tblGrid>
              <a:tr h="3867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Font Type</a:t>
                      </a:r>
                      <a:endParaRPr lang="en-US" sz="18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Example</a:t>
                      </a:r>
                      <a:endParaRPr lang="en-US" sz="18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</a:tr>
              <a:tr h="6038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Serif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Times New Roman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feature</a:t>
                      </a:r>
                      <a:r>
                        <a:rPr lang="en-US" sz="1800" baseline="0" dirty="0" smtClean="0"/>
                        <a:t> decorations at the ends of certain characters</a:t>
                      </a:r>
                      <a:endParaRPr lang="en-US" sz="1800" dirty="0"/>
                    </a:p>
                  </a:txBody>
                  <a:tcPr/>
                </a:tc>
              </a:tr>
              <a:tr h="3867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Sans Serif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Arial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features no decoration at the ends</a:t>
                      </a:r>
                      <a:r>
                        <a:rPr lang="en-US" sz="1800" baseline="0" dirty="0" smtClean="0"/>
                        <a:t> of characters</a:t>
                      </a:r>
                      <a:endParaRPr lang="en-US" sz="1800" dirty="0"/>
                    </a:p>
                  </a:txBody>
                  <a:tcPr/>
                </a:tc>
              </a:tr>
              <a:tr h="60389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Monospace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urier"/>
                          <a:cs typeface="Courier"/>
                        </a:rPr>
                        <a:t>Courier</a:t>
                      </a:r>
                      <a:endParaRPr lang="en-US" sz="1800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each letter occupies</a:t>
                      </a:r>
                      <a:r>
                        <a:rPr lang="en-US" sz="1800" baseline="0" dirty="0" smtClean="0"/>
                        <a:t> the same amount of screen space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747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7C10"/>
                </a:solidFill>
              </a:rPr>
              <a:t>The </a:t>
            </a:r>
            <a:r>
              <a:rPr lang="en-US" dirty="0">
                <a:solidFill>
                  <a:srgbClr val="107C10"/>
                </a:solidFill>
                <a:latin typeface="Consolas"/>
                <a:cs typeface="Consolas"/>
              </a:rPr>
              <a:t>@font-face</a:t>
            </a:r>
            <a:r>
              <a:rPr lang="en-US" dirty="0">
                <a:solidFill>
                  <a:srgbClr val="107C10"/>
                </a:solidFill>
              </a:rPr>
              <a:t> rule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2638671"/>
          </a:xfrm>
        </p:spPr>
        <p:txBody>
          <a:bodyPr/>
          <a:lstStyle/>
          <a:p>
            <a:r>
              <a:rPr lang="en-US" dirty="0"/>
              <a:t>Prior to CSS3, developers had to use fonts that were installed on a user’s device</a:t>
            </a:r>
          </a:p>
          <a:p>
            <a:pPr lvl="1"/>
            <a:r>
              <a:rPr lang="en-US" dirty="0"/>
              <a:t>these fonts are known as web-safe</a:t>
            </a:r>
          </a:p>
          <a:p>
            <a:r>
              <a:rPr lang="en-US" dirty="0"/>
              <a:t>This greatly limited the number of font choices available to developers</a:t>
            </a:r>
          </a:p>
          <a:p>
            <a:r>
              <a:rPr lang="en-US" dirty="0"/>
              <a:t>The </a:t>
            </a:r>
            <a:r>
              <a:rPr lang="en-US" dirty="0">
                <a:latin typeface="Consolas"/>
                <a:cs typeface="Consolas"/>
              </a:rPr>
              <a:t>@font-face</a:t>
            </a:r>
            <a:r>
              <a:rPr lang="en-US" dirty="0"/>
              <a:t> rule in CSS3 allows developers to use any font as long as it is located on their Web server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2037" y="4640262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@font-face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2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font-family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"font-family-name"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src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400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url</a:t>
            </a:r>
            <a:r>
              <a:rPr lang="en-US" sz="2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US" sz="2400" i="1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"http://website/fonts/</a:t>
            </a:r>
            <a:r>
              <a:rPr lang="en-US" sz="2400" i="1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fontfile</a:t>
            </a:r>
            <a:r>
              <a:rPr lang="en-US" sz="2400" i="1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2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)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}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658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97280"/>
            <a:ext cx="7315200" cy="1200329"/>
          </a:xfrm>
        </p:spPr>
        <p:txBody>
          <a:bodyPr/>
          <a:lstStyle/>
          <a:p>
            <a:r>
              <a:rPr lang="en-US" dirty="0" smtClean="0"/>
              <a:t>Content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84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4642297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b="1" dirty="0"/>
              <a:t>Flow</a:t>
            </a:r>
            <a:r>
              <a:rPr lang="en-US" sz="2400" dirty="0"/>
              <a:t> is a display style in HTML that focuses on filling content on a page horizontally in rows from top to bottom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There are two different types of flow:</a:t>
            </a:r>
          </a:p>
          <a:p>
            <a:pPr lvl="2"/>
            <a:r>
              <a:rPr lang="en-US" dirty="0"/>
              <a:t>Block</a:t>
            </a:r>
          </a:p>
          <a:p>
            <a:pPr lvl="2"/>
            <a:r>
              <a:rPr lang="en-US" dirty="0"/>
              <a:t>Inline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With </a:t>
            </a:r>
            <a:r>
              <a:rPr lang="en-US" sz="2400" b="1" dirty="0"/>
              <a:t>block</a:t>
            </a:r>
            <a:r>
              <a:rPr lang="en-US" sz="2400" dirty="0"/>
              <a:t> flow, content is placed on its own line above or below other content</a:t>
            </a:r>
          </a:p>
          <a:p>
            <a:pPr lvl="2"/>
            <a:r>
              <a:rPr lang="en-US" dirty="0"/>
              <a:t>It fills the line from left to right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With </a:t>
            </a:r>
            <a:r>
              <a:rPr lang="en-US" sz="2400" b="1" dirty="0"/>
              <a:t>inline</a:t>
            </a:r>
            <a:r>
              <a:rPr lang="en-US" sz="2400" dirty="0"/>
              <a:t> flow, content fits on the same line with other content before or after it</a:t>
            </a:r>
          </a:p>
        </p:txBody>
      </p:sp>
      <p:grpSp>
        <p:nvGrpSpPr>
          <p:cNvPr id="4" name="Group 3" descr="Examples of HTML5 flow types: block and inline."/>
          <p:cNvGrpSpPr/>
          <p:nvPr/>
        </p:nvGrpSpPr>
        <p:grpSpPr>
          <a:xfrm>
            <a:off x="6904037" y="1211262"/>
            <a:ext cx="4800600" cy="1752483"/>
            <a:chOff x="4907039" y="1001712"/>
            <a:chExt cx="3779761" cy="1752483"/>
          </a:xfrm>
        </p:grpSpPr>
        <p:sp>
          <p:nvSpPr>
            <p:cNvPr id="5" name="Rectangle 4"/>
            <p:cNvSpPr/>
            <p:nvPr/>
          </p:nvSpPr>
          <p:spPr>
            <a:xfrm>
              <a:off x="4907039" y="1200150"/>
              <a:ext cx="3779761" cy="1554045"/>
            </a:xfrm>
            <a:prstGeom prst="rect">
              <a:avLst/>
            </a:prstGeom>
            <a:noFill/>
            <a:ln>
              <a:solidFill>
                <a:srgbClr val="09157C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50469" y="2308906"/>
              <a:ext cx="1563724" cy="312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43911" y="1756342"/>
              <a:ext cx="2449395" cy="4701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43911" y="1325922"/>
              <a:ext cx="1616437" cy="3588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7493306" y="1001712"/>
              <a:ext cx="1039140" cy="3968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>
                  <a:solidFill>
                    <a:srgbClr val="FF8000"/>
                  </a:solidFill>
                </a:rPr>
                <a:t>block</a:t>
              </a:r>
              <a:endParaRPr lang="en-US" sz="2400" dirty="0">
                <a:solidFill>
                  <a:srgbClr val="FF8000"/>
                </a:solidFill>
              </a:endParaRPr>
            </a:p>
          </p:txBody>
        </p:sp>
      </p:grpSp>
      <p:grpSp>
        <p:nvGrpSpPr>
          <p:cNvPr id="10" name="Group 9" descr="Examples of HTML5 flow types: block and inline."/>
          <p:cNvGrpSpPr/>
          <p:nvPr/>
        </p:nvGrpSpPr>
        <p:grpSpPr>
          <a:xfrm>
            <a:off x="6919865" y="3116145"/>
            <a:ext cx="4800600" cy="1752483"/>
            <a:chOff x="4907039" y="1001712"/>
            <a:chExt cx="3779761" cy="1752483"/>
          </a:xfrm>
        </p:grpSpPr>
        <p:sp>
          <p:nvSpPr>
            <p:cNvPr id="11" name="Rectangle 10"/>
            <p:cNvSpPr/>
            <p:nvPr/>
          </p:nvSpPr>
          <p:spPr>
            <a:xfrm>
              <a:off x="4907039" y="1200150"/>
              <a:ext cx="3779761" cy="1554045"/>
            </a:xfrm>
            <a:prstGeom prst="rect">
              <a:avLst/>
            </a:prstGeom>
            <a:noFill/>
            <a:ln>
              <a:solidFill>
                <a:srgbClr val="09157C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7493306" y="1001712"/>
              <a:ext cx="1039140" cy="3968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>
                  <a:solidFill>
                    <a:srgbClr val="FF8000"/>
                  </a:solidFill>
                </a:rPr>
                <a:t>inline</a:t>
              </a:r>
              <a:endParaRPr lang="en-US" sz="2400" dirty="0">
                <a:solidFill>
                  <a:srgbClr val="FF8000"/>
                </a:solidFill>
              </a:endParaRPr>
            </a:p>
          </p:txBody>
        </p:sp>
      </p:grpSp>
      <p:sp>
        <p:nvSpPr>
          <p:cNvPr id="13" name="Rectangle 12" descr="Examples of HTML5 flow types: block and inline."/>
          <p:cNvSpPr/>
          <p:nvPr/>
        </p:nvSpPr>
        <p:spPr>
          <a:xfrm>
            <a:off x="7035603" y="3427947"/>
            <a:ext cx="4541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. </a:t>
            </a:r>
            <a:r>
              <a:rPr lang="en-US" sz="900" dirty="0" err="1"/>
              <a:t>Fusce</a:t>
            </a:r>
            <a:r>
              <a:rPr lang="en-US" sz="900" dirty="0"/>
              <a:t>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efficitur</a:t>
            </a:r>
            <a:r>
              <a:rPr lang="en-US" sz="900" dirty="0"/>
              <a:t> </a:t>
            </a:r>
            <a:r>
              <a:rPr lang="en-US" sz="900" dirty="0" err="1"/>
              <a:t>sapien</a:t>
            </a:r>
            <a:r>
              <a:rPr lang="en-US" sz="900" dirty="0"/>
              <a:t>. </a:t>
            </a:r>
            <a:r>
              <a:rPr lang="en-US" sz="900" b="1" dirty="0" err="1"/>
              <a:t>Nunc</a:t>
            </a:r>
            <a:r>
              <a:rPr lang="en-US" sz="900" b="1" dirty="0"/>
              <a:t> </a:t>
            </a:r>
            <a:r>
              <a:rPr lang="en-US" sz="900" b="1" dirty="0" err="1"/>
              <a:t>pellentesque</a:t>
            </a:r>
            <a:r>
              <a:rPr lang="en-US" sz="900" b="1" dirty="0"/>
              <a:t> </a:t>
            </a:r>
            <a:r>
              <a:rPr lang="en-US" sz="900" dirty="0" err="1"/>
              <a:t>eget</a:t>
            </a:r>
            <a:r>
              <a:rPr lang="en-US" sz="900" dirty="0"/>
              <a:t> </a:t>
            </a:r>
            <a:r>
              <a:rPr lang="en-US" sz="900" dirty="0" err="1"/>
              <a:t>turpis</a:t>
            </a:r>
            <a:r>
              <a:rPr lang="en-US" sz="900" dirty="0"/>
              <a:t> at </a:t>
            </a:r>
            <a:r>
              <a:rPr lang="en-US" sz="900" dirty="0" err="1"/>
              <a:t>blandit</a:t>
            </a:r>
            <a:r>
              <a:rPr lang="en-US" sz="900" dirty="0"/>
              <a:t>. </a:t>
            </a:r>
            <a:r>
              <a:rPr lang="en-US" sz="900" dirty="0" err="1"/>
              <a:t>Sed</a:t>
            </a:r>
            <a:r>
              <a:rPr lang="en-US" sz="900" dirty="0"/>
              <a:t> at </a:t>
            </a:r>
            <a:r>
              <a:rPr lang="en-US" sz="900" dirty="0" err="1"/>
              <a:t>sapien</a:t>
            </a:r>
            <a:r>
              <a:rPr lang="en-US" sz="900" dirty="0"/>
              <a:t> </a:t>
            </a:r>
            <a:r>
              <a:rPr lang="en-US" sz="900" dirty="0" err="1"/>
              <a:t>sed</a:t>
            </a:r>
            <a:r>
              <a:rPr lang="en-US" sz="900" dirty="0"/>
              <a:t> dolor </a:t>
            </a:r>
            <a:r>
              <a:rPr lang="en-US" sz="900" dirty="0" err="1"/>
              <a:t>posuere</a:t>
            </a:r>
            <a:r>
              <a:rPr lang="en-US" sz="900" dirty="0"/>
              <a:t> </a:t>
            </a:r>
            <a:r>
              <a:rPr lang="en-US" sz="900" dirty="0" err="1"/>
              <a:t>sodales</a:t>
            </a:r>
            <a:r>
              <a:rPr lang="en-US" sz="900" dirty="0"/>
              <a:t>. </a:t>
            </a:r>
            <a:endParaRPr lang="en-US" sz="900" dirty="0" smtClean="0"/>
          </a:p>
          <a:p>
            <a:endParaRPr lang="en-US" sz="900" dirty="0" smtClean="0"/>
          </a:p>
          <a:p>
            <a:endParaRPr lang="en-US" sz="900" dirty="0"/>
          </a:p>
          <a:p>
            <a:r>
              <a:rPr lang="en-US" sz="900" dirty="0" err="1" smtClean="0"/>
              <a:t>Sed</a:t>
            </a:r>
            <a:r>
              <a:rPr lang="en-US" sz="900" dirty="0" smtClean="0"/>
              <a:t> </a:t>
            </a:r>
            <a:r>
              <a:rPr lang="en-US" sz="900" dirty="0"/>
              <a:t>non </a:t>
            </a:r>
            <a:r>
              <a:rPr lang="en-US" sz="900" dirty="0" err="1"/>
              <a:t>pulvinar</a:t>
            </a:r>
            <a:r>
              <a:rPr lang="en-US" sz="900" dirty="0"/>
              <a:t> </a:t>
            </a:r>
            <a:r>
              <a:rPr lang="en-US" sz="900" dirty="0" err="1"/>
              <a:t>purus</a:t>
            </a:r>
            <a:r>
              <a:rPr lang="en-US" sz="900" dirty="0"/>
              <a:t>. </a:t>
            </a:r>
            <a:r>
              <a:rPr lang="en-US" sz="900" dirty="0" smtClean="0"/>
              <a:t>                </a:t>
            </a:r>
            <a:r>
              <a:rPr lang="en-US" sz="900" dirty="0" err="1" smtClean="0"/>
              <a:t>Morbi</a:t>
            </a:r>
            <a:r>
              <a:rPr lang="en-US" sz="900" dirty="0" smtClean="0"/>
              <a:t> </a:t>
            </a:r>
            <a:r>
              <a:rPr lang="en-US" sz="900" dirty="0" err="1"/>
              <a:t>bibendum</a:t>
            </a:r>
            <a:r>
              <a:rPr lang="en-US" sz="900" dirty="0"/>
              <a:t> </a:t>
            </a:r>
            <a:r>
              <a:rPr lang="en-US" sz="900" dirty="0" err="1"/>
              <a:t>enim</a:t>
            </a:r>
            <a:r>
              <a:rPr lang="en-US" sz="900" dirty="0"/>
              <a:t> </a:t>
            </a:r>
            <a:r>
              <a:rPr lang="en-US" sz="900" dirty="0" err="1"/>
              <a:t>quis</a:t>
            </a:r>
            <a:r>
              <a:rPr lang="en-US" sz="900" dirty="0"/>
              <a:t> </a:t>
            </a:r>
            <a:r>
              <a:rPr lang="en-US" sz="900" dirty="0" err="1"/>
              <a:t>leo</a:t>
            </a:r>
            <a:r>
              <a:rPr lang="en-US" sz="900" dirty="0"/>
              <a:t> tempus, vitae </a:t>
            </a:r>
            <a:r>
              <a:rPr lang="en-US" sz="900" dirty="0" err="1"/>
              <a:t>accumsan</a:t>
            </a:r>
            <a:r>
              <a:rPr lang="en-US" sz="900" dirty="0"/>
              <a:t> lacus </a:t>
            </a:r>
            <a:r>
              <a:rPr lang="en-US" sz="900" dirty="0" err="1"/>
              <a:t>tincidunt</a:t>
            </a:r>
            <a:r>
              <a:rPr lang="en-US" sz="900" dirty="0"/>
              <a:t>. Integer </a:t>
            </a:r>
            <a:r>
              <a:rPr lang="en-US" sz="900" dirty="0" err="1"/>
              <a:t>pulvinar</a:t>
            </a:r>
            <a:r>
              <a:rPr lang="en-US" sz="900" dirty="0"/>
              <a:t> </a:t>
            </a:r>
            <a:r>
              <a:rPr lang="en-US" sz="900" dirty="0" err="1"/>
              <a:t>tortor</a:t>
            </a:r>
            <a:r>
              <a:rPr lang="en-US" sz="900" dirty="0"/>
              <a:t> vitae magna </a:t>
            </a:r>
            <a:r>
              <a:rPr lang="en-US" sz="900" dirty="0" err="1"/>
              <a:t>gravida</a:t>
            </a:r>
            <a:r>
              <a:rPr lang="en-US" sz="900" dirty="0"/>
              <a:t> </a:t>
            </a:r>
            <a:r>
              <a:rPr lang="en-US" sz="900" dirty="0" err="1"/>
              <a:t>ullamcorper</a:t>
            </a:r>
            <a:r>
              <a:rPr lang="en-US" sz="900" dirty="0"/>
              <a:t>. </a:t>
            </a:r>
            <a:r>
              <a:rPr lang="en-US" sz="900" dirty="0" err="1"/>
              <a:t>Vestibulum</a:t>
            </a:r>
            <a:r>
              <a:rPr lang="en-US" sz="900" dirty="0"/>
              <a:t> </a:t>
            </a:r>
            <a:r>
              <a:rPr lang="en-US" sz="900" dirty="0" err="1"/>
              <a:t>eget</a:t>
            </a:r>
            <a:r>
              <a:rPr lang="en-US" sz="900" dirty="0"/>
              <a:t> </a:t>
            </a:r>
            <a:r>
              <a:rPr lang="en-US" sz="900" dirty="0" err="1"/>
              <a:t>sapien</a:t>
            </a:r>
            <a:r>
              <a:rPr lang="en-US" sz="900" dirty="0"/>
              <a:t> </a:t>
            </a:r>
            <a:r>
              <a:rPr lang="en-US" sz="900" dirty="0" err="1"/>
              <a:t>metus</a:t>
            </a:r>
            <a:r>
              <a:rPr lang="en-US" sz="900" dirty="0"/>
              <a:t>. </a:t>
            </a:r>
            <a:r>
              <a:rPr lang="en-US" sz="900" dirty="0" err="1"/>
              <a:t>Mauris</a:t>
            </a:r>
            <a:r>
              <a:rPr lang="en-US" sz="900" dirty="0"/>
              <a:t> </a:t>
            </a:r>
            <a:r>
              <a:rPr lang="en-US" sz="900" dirty="0" err="1"/>
              <a:t>tempor</a:t>
            </a:r>
            <a:r>
              <a:rPr lang="en-US" sz="900" dirty="0"/>
              <a:t> </a:t>
            </a:r>
            <a:r>
              <a:rPr lang="en-US" sz="900" dirty="0" err="1"/>
              <a:t>faucibus</a:t>
            </a:r>
            <a:r>
              <a:rPr lang="en-US" sz="900" dirty="0"/>
              <a:t> </a:t>
            </a:r>
            <a:r>
              <a:rPr lang="en-US" sz="900" dirty="0" err="1"/>
              <a:t>vehicula</a:t>
            </a:r>
            <a:r>
              <a:rPr lang="en-US" sz="900" dirty="0"/>
              <a:t>. </a:t>
            </a:r>
            <a:r>
              <a:rPr lang="en-US" sz="900" dirty="0" err="1"/>
              <a:t>Aliquam</a:t>
            </a:r>
            <a:r>
              <a:rPr lang="en-US" sz="900" dirty="0"/>
              <a:t> </a:t>
            </a:r>
            <a:r>
              <a:rPr lang="en-US" sz="900" dirty="0" err="1"/>
              <a:t>finibus</a:t>
            </a:r>
            <a:r>
              <a:rPr lang="en-US" sz="900" dirty="0"/>
              <a:t>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libero</a:t>
            </a:r>
            <a:r>
              <a:rPr lang="en-US" sz="900" dirty="0"/>
              <a:t> </a:t>
            </a:r>
            <a:r>
              <a:rPr lang="en-US" sz="900" dirty="0" err="1"/>
              <a:t>eget</a:t>
            </a:r>
            <a:r>
              <a:rPr lang="en-US" sz="900" dirty="0"/>
              <a:t> </a:t>
            </a:r>
            <a:r>
              <a:rPr lang="en-US" sz="900" dirty="0" err="1"/>
              <a:t>congue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14" name="Rectangle 13" descr="Examples of HTML5 flow types: block and inline."/>
          <p:cNvSpPr/>
          <p:nvPr/>
        </p:nvSpPr>
        <p:spPr>
          <a:xfrm>
            <a:off x="8415106" y="3802062"/>
            <a:ext cx="393931" cy="329844"/>
          </a:xfrm>
          <a:prstGeom prst="rect">
            <a:avLst/>
          </a:prstGeom>
          <a:solidFill>
            <a:srgbClr val="FFFFFF"/>
          </a:solidFill>
          <a:ln>
            <a:solidFill>
              <a:srgbClr val="0915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76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97280"/>
            <a:ext cx="7315200" cy="1200329"/>
          </a:xfrm>
        </p:spPr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14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Elements</a:t>
            </a:r>
            <a:endParaRPr lang="en-US" dirty="0"/>
          </a:p>
        </p:txBody>
      </p:sp>
      <p:sp>
        <p:nvSpPr>
          <p:cNvPr id="3" name="Picture Placeholder 2" descr="&quot;&quot;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17920" cy="6995160"/>
          </a:xfrm>
          <a:solidFill>
            <a:schemeClr val="tx2"/>
          </a:solidFill>
        </p:spPr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83680" y="2103120"/>
            <a:ext cx="5486400" cy="3190617"/>
          </a:xfrm>
        </p:spPr>
        <p:txBody>
          <a:bodyPr/>
          <a:lstStyle/>
          <a:p>
            <a:r>
              <a:rPr lang="en-US" dirty="0"/>
              <a:t>In addition to modifying the flow of a page, HTML and CSS allow developers to position individual HTML elements</a:t>
            </a:r>
          </a:p>
          <a:p>
            <a:r>
              <a:rPr lang="en-US" dirty="0"/>
              <a:t>The </a:t>
            </a:r>
            <a:r>
              <a:rPr lang="en-US" b="1" dirty="0">
                <a:latin typeface="Consolas"/>
                <a:cs typeface="Consolas"/>
              </a:rPr>
              <a:t>float</a:t>
            </a:r>
            <a:r>
              <a:rPr lang="en-US" b="1" dirty="0"/>
              <a:t> property </a:t>
            </a:r>
            <a:r>
              <a:rPr lang="en-US" dirty="0"/>
              <a:t>allows you to move an element all the way to the left or right of a page</a:t>
            </a:r>
          </a:p>
          <a:p>
            <a:pPr lvl="1"/>
            <a:r>
              <a:rPr lang="en-US" dirty="0"/>
              <a:t>other content will wrap around the floated content</a:t>
            </a:r>
          </a:p>
          <a:p>
            <a:r>
              <a:rPr lang="en-US" dirty="0"/>
              <a:t>The value of </a:t>
            </a:r>
            <a:r>
              <a:rPr lang="en-US" dirty="0">
                <a:latin typeface="Consolas"/>
                <a:cs typeface="Consolas"/>
              </a:rPr>
              <a:t>float</a:t>
            </a:r>
            <a:r>
              <a:rPr lang="en-US" dirty="0"/>
              <a:t> is commonly set to </a:t>
            </a:r>
            <a:r>
              <a:rPr lang="en-US" dirty="0">
                <a:latin typeface="Consolas"/>
                <a:cs typeface="Consolas"/>
              </a:rPr>
              <a:t>left</a:t>
            </a:r>
            <a:r>
              <a:rPr lang="en-US" dirty="0"/>
              <a:t> or </a:t>
            </a:r>
            <a:r>
              <a:rPr lang="en-US" dirty="0">
                <a:latin typeface="Consolas"/>
                <a:cs typeface="Consolas"/>
              </a:rPr>
              <a:t>right</a:t>
            </a:r>
          </a:p>
        </p:txBody>
      </p:sp>
      <p:grpSp>
        <p:nvGrpSpPr>
          <p:cNvPr id="14" name="Group 13" descr="Example of HTML5 floating elements."/>
          <p:cNvGrpSpPr/>
          <p:nvPr/>
        </p:nvGrpSpPr>
        <p:grpSpPr>
          <a:xfrm>
            <a:off x="1088333" y="1800026"/>
            <a:ext cx="4041254" cy="3394472"/>
            <a:chOff x="4645546" y="1200150"/>
            <a:chExt cx="4041254" cy="3394472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4645546" y="1200150"/>
              <a:ext cx="4041254" cy="3394472"/>
              <a:chOff x="1507436" y="1799127"/>
              <a:chExt cx="3681068" cy="296342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1507436" y="1808507"/>
                <a:ext cx="3657600" cy="295404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2C6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1507436" y="1799127"/>
                <a:ext cx="3681068" cy="457200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022473" y="1999656"/>
                <a:ext cx="182880" cy="137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 bwMode="auto">
              <a:xfrm>
                <a:off x="3963592" y="1875760"/>
                <a:ext cx="300643" cy="1519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079873" y="2034112"/>
                <a:ext cx="45719" cy="102704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Freeform 59"/>
              <p:cNvSpPr>
                <a:spLocks noEditPoints="1"/>
              </p:cNvSpPr>
              <p:nvPr/>
            </p:nvSpPr>
            <p:spPr bwMode="auto">
              <a:xfrm rot="21089782">
                <a:off x="4799148" y="1871264"/>
                <a:ext cx="289001" cy="285713"/>
              </a:xfrm>
              <a:custGeom>
                <a:avLst/>
                <a:gdLst>
                  <a:gd name="T0" fmla="*/ 48 w 54"/>
                  <a:gd name="T1" fmla="*/ 23 h 55"/>
                  <a:gd name="T2" fmla="*/ 45 w 54"/>
                  <a:gd name="T3" fmla="*/ 21 h 55"/>
                  <a:gd name="T4" fmla="*/ 44 w 54"/>
                  <a:gd name="T5" fmla="*/ 16 h 55"/>
                  <a:gd name="T6" fmla="*/ 48 w 54"/>
                  <a:gd name="T7" fmla="*/ 10 h 55"/>
                  <a:gd name="T8" fmla="*/ 42 w 54"/>
                  <a:gd name="T9" fmla="*/ 7 h 55"/>
                  <a:gd name="T10" fmla="*/ 36 w 54"/>
                  <a:gd name="T11" fmla="*/ 11 h 55"/>
                  <a:gd name="T12" fmla="*/ 31 w 54"/>
                  <a:gd name="T13" fmla="*/ 7 h 55"/>
                  <a:gd name="T14" fmla="*/ 29 w 54"/>
                  <a:gd name="T15" fmla="*/ 0 h 55"/>
                  <a:gd name="T16" fmla="*/ 23 w 54"/>
                  <a:gd name="T17" fmla="*/ 2 h 55"/>
                  <a:gd name="T18" fmla="*/ 21 w 54"/>
                  <a:gd name="T19" fmla="*/ 10 h 55"/>
                  <a:gd name="T20" fmla="*/ 15 w 54"/>
                  <a:gd name="T21" fmla="*/ 10 h 55"/>
                  <a:gd name="T22" fmla="*/ 9 w 54"/>
                  <a:gd name="T23" fmla="*/ 7 h 55"/>
                  <a:gd name="T24" fmla="*/ 7 w 54"/>
                  <a:gd name="T25" fmla="*/ 12 h 55"/>
                  <a:gd name="T26" fmla="*/ 10 w 54"/>
                  <a:gd name="T27" fmla="*/ 19 h 55"/>
                  <a:gd name="T28" fmla="*/ 9 w 54"/>
                  <a:gd name="T29" fmla="*/ 21 h 55"/>
                  <a:gd name="T30" fmla="*/ 6 w 54"/>
                  <a:gd name="T31" fmla="*/ 23 h 55"/>
                  <a:gd name="T32" fmla="*/ 0 w 54"/>
                  <a:gd name="T33" fmla="*/ 26 h 55"/>
                  <a:gd name="T34" fmla="*/ 2 w 54"/>
                  <a:gd name="T35" fmla="*/ 31 h 55"/>
                  <a:gd name="T36" fmla="*/ 9 w 54"/>
                  <a:gd name="T37" fmla="*/ 34 h 55"/>
                  <a:gd name="T38" fmla="*/ 10 w 54"/>
                  <a:gd name="T39" fmla="*/ 36 h 55"/>
                  <a:gd name="T40" fmla="*/ 10 w 54"/>
                  <a:gd name="T41" fmla="*/ 39 h 55"/>
                  <a:gd name="T42" fmla="*/ 7 w 54"/>
                  <a:gd name="T43" fmla="*/ 45 h 55"/>
                  <a:gd name="T44" fmla="*/ 12 w 54"/>
                  <a:gd name="T45" fmla="*/ 48 h 55"/>
                  <a:gd name="T46" fmla="*/ 19 w 54"/>
                  <a:gd name="T47" fmla="*/ 45 h 55"/>
                  <a:gd name="T48" fmla="*/ 21 w 54"/>
                  <a:gd name="T49" fmla="*/ 45 h 55"/>
                  <a:gd name="T50" fmla="*/ 23 w 54"/>
                  <a:gd name="T51" fmla="*/ 48 h 55"/>
                  <a:gd name="T52" fmla="*/ 25 w 54"/>
                  <a:gd name="T53" fmla="*/ 55 h 55"/>
                  <a:gd name="T54" fmla="*/ 31 w 54"/>
                  <a:gd name="T55" fmla="*/ 53 h 55"/>
                  <a:gd name="T56" fmla="*/ 33 w 54"/>
                  <a:gd name="T57" fmla="*/ 46 h 55"/>
                  <a:gd name="T58" fmla="*/ 35 w 54"/>
                  <a:gd name="T59" fmla="*/ 45 h 55"/>
                  <a:gd name="T60" fmla="*/ 39 w 54"/>
                  <a:gd name="T61" fmla="*/ 45 h 55"/>
                  <a:gd name="T62" fmla="*/ 45 w 54"/>
                  <a:gd name="T63" fmla="*/ 48 h 55"/>
                  <a:gd name="T64" fmla="*/ 48 w 54"/>
                  <a:gd name="T65" fmla="*/ 43 h 55"/>
                  <a:gd name="T66" fmla="*/ 44 w 54"/>
                  <a:gd name="T67" fmla="*/ 36 h 55"/>
                  <a:gd name="T68" fmla="*/ 45 w 54"/>
                  <a:gd name="T69" fmla="*/ 34 h 55"/>
                  <a:gd name="T70" fmla="*/ 48 w 54"/>
                  <a:gd name="T71" fmla="*/ 32 h 55"/>
                  <a:gd name="T72" fmla="*/ 54 w 54"/>
                  <a:gd name="T73" fmla="*/ 30 h 55"/>
                  <a:gd name="T74" fmla="*/ 52 w 54"/>
                  <a:gd name="T75" fmla="*/ 24 h 55"/>
                  <a:gd name="T76" fmla="*/ 17 w 54"/>
                  <a:gd name="T77" fmla="*/ 28 h 55"/>
                  <a:gd name="T78" fmla="*/ 37 w 54"/>
                  <a:gd name="T7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55">
                    <a:moveTo>
                      <a:pt x="52" y="24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6" y="23"/>
                      <a:pt x="45" y="22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4" y="20"/>
                      <a:pt x="44" y="19"/>
                    </a:cubicBezTo>
                    <a:cubicBezTo>
                      <a:pt x="44" y="18"/>
                      <a:pt x="43" y="17"/>
                      <a:pt x="44" y="16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1"/>
                      <a:pt x="48" y="10"/>
                      <a:pt x="48" y="10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4" y="7"/>
                      <a:pt x="43" y="6"/>
                      <a:pt x="42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11"/>
                      <a:pt x="36" y="11"/>
                      <a:pt x="36" y="11"/>
                    </a:cubicBezTo>
                    <a:cubicBezTo>
                      <a:pt x="35" y="10"/>
                      <a:pt x="34" y="10"/>
                      <a:pt x="33" y="9"/>
                    </a:cubicBezTo>
                    <a:cubicBezTo>
                      <a:pt x="32" y="9"/>
                      <a:pt x="31" y="8"/>
                      <a:pt x="31" y="7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1"/>
                      <a:pt x="23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9"/>
                      <a:pt x="22" y="9"/>
                      <a:pt x="21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8" y="11"/>
                      <a:pt x="17" y="11"/>
                      <a:pt x="15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1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2"/>
                      <a:pt x="8" y="23"/>
                      <a:pt x="6" y="23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2"/>
                      <a:pt x="9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10" y="35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7"/>
                      <a:pt x="11" y="38"/>
                      <a:pt x="10" y="39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4"/>
                      <a:pt x="6" y="45"/>
                      <a:pt x="7" y="4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8"/>
                      <a:pt x="11" y="49"/>
                      <a:pt x="12" y="48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7" y="44"/>
                      <a:pt x="18" y="44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20" y="45"/>
                      <a:pt x="21" y="45"/>
                    </a:cubicBezTo>
                    <a:cubicBezTo>
                      <a:pt x="21" y="45"/>
                      <a:pt x="21" y="46"/>
                      <a:pt x="21" y="46"/>
                    </a:cubicBezTo>
                    <a:cubicBezTo>
                      <a:pt x="22" y="46"/>
                      <a:pt x="23" y="46"/>
                      <a:pt x="23" y="48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4" y="54"/>
                      <a:pt x="24" y="55"/>
                      <a:pt x="25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1" y="54"/>
                      <a:pt x="31" y="53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6"/>
                      <a:pt x="32" y="46"/>
                      <a:pt x="33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34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4"/>
                      <a:pt x="37" y="44"/>
                      <a:pt x="39" y="45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3" y="49"/>
                      <a:pt x="44" y="48"/>
                      <a:pt x="45" y="48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4"/>
                      <a:pt x="48" y="43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3" y="38"/>
                      <a:pt x="44" y="37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35"/>
                      <a:pt x="45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3"/>
                      <a:pt x="46" y="32"/>
                      <a:pt x="48" y="32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4" y="30"/>
                      <a:pt x="54" y="30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5"/>
                      <a:pt x="53" y="24"/>
                      <a:pt x="52" y="24"/>
                    </a:cubicBezTo>
                    <a:close/>
                    <a:moveTo>
                      <a:pt x="27" y="37"/>
                    </a:moveTo>
                    <a:cubicBezTo>
                      <a:pt x="22" y="37"/>
                      <a:pt x="17" y="33"/>
                      <a:pt x="17" y="28"/>
                    </a:cubicBezTo>
                    <a:cubicBezTo>
                      <a:pt x="17" y="22"/>
                      <a:pt x="22" y="18"/>
                      <a:pt x="27" y="18"/>
                    </a:cubicBezTo>
                    <a:cubicBezTo>
                      <a:pt x="33" y="18"/>
                      <a:pt x="37" y="22"/>
                      <a:pt x="37" y="28"/>
                    </a:cubicBezTo>
                    <a:cubicBezTo>
                      <a:pt x="37" y="33"/>
                      <a:pt x="33" y="37"/>
                      <a:pt x="2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5-Point Star 23"/>
              <p:cNvSpPr/>
              <p:nvPr/>
            </p:nvSpPr>
            <p:spPr bwMode="auto">
              <a:xfrm>
                <a:off x="4384515" y="1879724"/>
                <a:ext cx="304800" cy="268792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pic>
          <p:nvPicPr>
            <p:cNvPr id="16" name="Picture 15" descr="Example of HTML5 floating elements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953" y="1789821"/>
              <a:ext cx="3920125" cy="203322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78953" y="1261120"/>
              <a:ext cx="1902253" cy="370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Float Example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246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a Float</a:t>
            </a:r>
            <a:endParaRPr lang="en-US" dirty="0"/>
          </a:p>
        </p:txBody>
      </p:sp>
      <p:sp>
        <p:nvSpPr>
          <p:cNvPr id="3" name="Picture Placeholder 2" descr="&quot;&quot;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17920" cy="6995160"/>
          </a:xfrm>
          <a:solidFill>
            <a:schemeClr val="tx2"/>
          </a:solidFill>
        </p:spPr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83680" y="2103120"/>
            <a:ext cx="5486400" cy="3067507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>
                <a:latin typeface="Consolas"/>
                <a:cs typeface="Consolas"/>
              </a:rPr>
              <a:t>clear</a:t>
            </a:r>
            <a:r>
              <a:rPr lang="en-US" b="1" dirty="0"/>
              <a:t> property </a:t>
            </a:r>
            <a:r>
              <a:rPr lang="en-US" dirty="0"/>
              <a:t>to prevent other floating elements from touching the left or right hand sides of an element</a:t>
            </a:r>
          </a:p>
          <a:p>
            <a:r>
              <a:rPr lang="en-US" dirty="0">
                <a:latin typeface="Calibri"/>
                <a:cs typeface="Calibri"/>
              </a:rPr>
              <a:t>The value of the </a:t>
            </a:r>
            <a:r>
              <a:rPr lang="en-US" dirty="0">
                <a:latin typeface="Consolas"/>
                <a:cs typeface="Consolas"/>
              </a:rPr>
              <a:t>clear</a:t>
            </a:r>
            <a:r>
              <a:rPr lang="en-US" dirty="0">
                <a:latin typeface="Calibri"/>
                <a:cs typeface="Calibri"/>
              </a:rPr>
              <a:t> property can be </a:t>
            </a:r>
            <a:r>
              <a:rPr lang="en-US" dirty="0">
                <a:latin typeface="Consolas"/>
                <a:cs typeface="Consolas"/>
              </a:rPr>
              <a:t>left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>
                <a:latin typeface="Consolas"/>
                <a:cs typeface="Consolas"/>
              </a:rPr>
              <a:t>right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>
                <a:latin typeface="Consolas"/>
                <a:cs typeface="Consolas"/>
              </a:rPr>
              <a:t>both</a:t>
            </a:r>
            <a:r>
              <a:rPr lang="en-US" dirty="0">
                <a:latin typeface="Calibri"/>
                <a:cs typeface="Calibri"/>
              </a:rPr>
              <a:t>, or </a:t>
            </a:r>
            <a:r>
              <a:rPr lang="en-US" dirty="0">
                <a:latin typeface="Consolas"/>
                <a:cs typeface="Consolas"/>
              </a:rPr>
              <a:t>none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lvl="1"/>
            <a:r>
              <a:rPr lang="en-US" dirty="0">
                <a:latin typeface="Consolas"/>
                <a:cs typeface="Consolas"/>
              </a:rPr>
              <a:t>left</a:t>
            </a:r>
            <a:r>
              <a:rPr lang="en-US" dirty="0">
                <a:latin typeface="Calibri"/>
                <a:cs typeface="Calibri"/>
              </a:rPr>
              <a:t> clears the left side</a:t>
            </a:r>
          </a:p>
          <a:p>
            <a:pPr lvl="1"/>
            <a:r>
              <a:rPr lang="en-US" dirty="0">
                <a:latin typeface="Consolas"/>
                <a:cs typeface="Consolas"/>
              </a:rPr>
              <a:t>right</a:t>
            </a:r>
            <a:r>
              <a:rPr lang="en-US" dirty="0">
                <a:latin typeface="Calibri"/>
                <a:cs typeface="Calibri"/>
              </a:rPr>
              <a:t> clears the right side</a:t>
            </a:r>
          </a:p>
          <a:p>
            <a:pPr lvl="1"/>
            <a:r>
              <a:rPr lang="en-US" dirty="0">
                <a:latin typeface="Consolas"/>
                <a:cs typeface="Consolas"/>
              </a:rPr>
              <a:t>both</a:t>
            </a:r>
            <a:r>
              <a:rPr lang="en-US" dirty="0">
                <a:latin typeface="Calibri"/>
                <a:cs typeface="Calibri"/>
              </a:rPr>
              <a:t> clears both sides</a:t>
            </a:r>
          </a:p>
          <a:p>
            <a:pPr lvl="1"/>
            <a:r>
              <a:rPr lang="en-US" dirty="0">
                <a:latin typeface="Consolas"/>
                <a:cs typeface="Consolas"/>
              </a:rPr>
              <a:t>none</a:t>
            </a:r>
            <a:r>
              <a:rPr lang="en-US" dirty="0">
                <a:latin typeface="Calibri"/>
                <a:cs typeface="Calibri"/>
              </a:rPr>
              <a:t> allows other elements to touch</a:t>
            </a:r>
          </a:p>
        </p:txBody>
      </p:sp>
      <p:grpSp>
        <p:nvGrpSpPr>
          <p:cNvPr id="25" name="Group 24" descr="Example of how to clear a float."/>
          <p:cNvGrpSpPr/>
          <p:nvPr/>
        </p:nvGrpSpPr>
        <p:grpSpPr>
          <a:xfrm>
            <a:off x="1112837" y="1744662"/>
            <a:ext cx="4041254" cy="3394472"/>
            <a:chOff x="4645546" y="1200150"/>
            <a:chExt cx="4041254" cy="3394472"/>
          </a:xfrm>
        </p:grpSpPr>
        <p:sp>
          <p:nvSpPr>
            <p:cNvPr id="26" name="TextBox 25"/>
            <p:cNvSpPr txBox="1"/>
            <p:nvPr/>
          </p:nvSpPr>
          <p:spPr>
            <a:xfrm>
              <a:off x="4678953" y="1261120"/>
              <a:ext cx="1902253" cy="370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Clear Example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645546" y="1200150"/>
              <a:ext cx="4041254" cy="3394472"/>
              <a:chOff x="4645546" y="1200150"/>
              <a:chExt cx="4041254" cy="3394472"/>
            </a:xfrm>
          </p:grpSpPr>
          <p:grpSp>
            <p:nvGrpSpPr>
              <p:cNvPr id="29" name="Group 28"/>
              <p:cNvGrpSpPr>
                <a:grpSpLocks noChangeAspect="1"/>
              </p:cNvGrpSpPr>
              <p:nvPr/>
            </p:nvGrpSpPr>
            <p:grpSpPr>
              <a:xfrm>
                <a:off x="4645546" y="1200150"/>
                <a:ext cx="4041254" cy="3394472"/>
                <a:chOff x="1507436" y="1799127"/>
                <a:chExt cx="3681068" cy="2963424"/>
              </a:xfrm>
            </p:grpSpPr>
            <p:sp>
              <p:nvSpPr>
                <p:cNvPr id="31" name="Rectangle 30"/>
                <p:cNvSpPr/>
                <p:nvPr/>
              </p:nvSpPr>
              <p:spPr bwMode="auto">
                <a:xfrm>
                  <a:off x="1507436" y="1808507"/>
                  <a:ext cx="3657600" cy="295404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72C6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553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2" name="Rectangle 31" descr="Example of how to clear a float."/>
                <p:cNvSpPr/>
                <p:nvPr/>
              </p:nvSpPr>
              <p:spPr bwMode="auto">
                <a:xfrm>
                  <a:off x="1507436" y="1799127"/>
                  <a:ext cx="3681068" cy="457200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553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4022473" y="1999656"/>
                  <a:ext cx="18288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553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4" name="Isosceles Triangle 33" descr="Example of how to clear a float."/>
                <p:cNvSpPr/>
                <p:nvPr/>
              </p:nvSpPr>
              <p:spPr bwMode="auto">
                <a:xfrm>
                  <a:off x="3963592" y="1875760"/>
                  <a:ext cx="300643" cy="15196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553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4079873" y="2034112"/>
                  <a:ext cx="45719" cy="102704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553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6" name="Freeform 59"/>
                <p:cNvSpPr>
                  <a:spLocks noEditPoints="1"/>
                </p:cNvSpPr>
                <p:nvPr/>
              </p:nvSpPr>
              <p:spPr bwMode="auto">
                <a:xfrm rot="21089782">
                  <a:off x="4799148" y="1871264"/>
                  <a:ext cx="289001" cy="285713"/>
                </a:xfrm>
                <a:custGeom>
                  <a:avLst/>
                  <a:gdLst>
                    <a:gd name="T0" fmla="*/ 48 w 54"/>
                    <a:gd name="T1" fmla="*/ 23 h 55"/>
                    <a:gd name="T2" fmla="*/ 45 w 54"/>
                    <a:gd name="T3" fmla="*/ 21 h 55"/>
                    <a:gd name="T4" fmla="*/ 44 w 54"/>
                    <a:gd name="T5" fmla="*/ 16 h 55"/>
                    <a:gd name="T6" fmla="*/ 48 w 54"/>
                    <a:gd name="T7" fmla="*/ 10 h 55"/>
                    <a:gd name="T8" fmla="*/ 42 w 54"/>
                    <a:gd name="T9" fmla="*/ 7 h 55"/>
                    <a:gd name="T10" fmla="*/ 36 w 54"/>
                    <a:gd name="T11" fmla="*/ 11 h 55"/>
                    <a:gd name="T12" fmla="*/ 31 w 54"/>
                    <a:gd name="T13" fmla="*/ 7 h 55"/>
                    <a:gd name="T14" fmla="*/ 29 w 54"/>
                    <a:gd name="T15" fmla="*/ 0 h 55"/>
                    <a:gd name="T16" fmla="*/ 23 w 54"/>
                    <a:gd name="T17" fmla="*/ 2 h 55"/>
                    <a:gd name="T18" fmla="*/ 21 w 54"/>
                    <a:gd name="T19" fmla="*/ 10 h 55"/>
                    <a:gd name="T20" fmla="*/ 15 w 54"/>
                    <a:gd name="T21" fmla="*/ 10 h 55"/>
                    <a:gd name="T22" fmla="*/ 9 w 54"/>
                    <a:gd name="T23" fmla="*/ 7 h 55"/>
                    <a:gd name="T24" fmla="*/ 7 w 54"/>
                    <a:gd name="T25" fmla="*/ 12 h 55"/>
                    <a:gd name="T26" fmla="*/ 10 w 54"/>
                    <a:gd name="T27" fmla="*/ 19 h 55"/>
                    <a:gd name="T28" fmla="*/ 9 w 54"/>
                    <a:gd name="T29" fmla="*/ 21 h 55"/>
                    <a:gd name="T30" fmla="*/ 6 w 54"/>
                    <a:gd name="T31" fmla="*/ 23 h 55"/>
                    <a:gd name="T32" fmla="*/ 0 w 54"/>
                    <a:gd name="T33" fmla="*/ 26 h 55"/>
                    <a:gd name="T34" fmla="*/ 2 w 54"/>
                    <a:gd name="T35" fmla="*/ 31 h 55"/>
                    <a:gd name="T36" fmla="*/ 9 w 54"/>
                    <a:gd name="T37" fmla="*/ 34 h 55"/>
                    <a:gd name="T38" fmla="*/ 10 w 54"/>
                    <a:gd name="T39" fmla="*/ 36 h 55"/>
                    <a:gd name="T40" fmla="*/ 10 w 54"/>
                    <a:gd name="T41" fmla="*/ 39 h 55"/>
                    <a:gd name="T42" fmla="*/ 7 w 54"/>
                    <a:gd name="T43" fmla="*/ 45 h 55"/>
                    <a:gd name="T44" fmla="*/ 12 w 54"/>
                    <a:gd name="T45" fmla="*/ 48 h 55"/>
                    <a:gd name="T46" fmla="*/ 19 w 54"/>
                    <a:gd name="T47" fmla="*/ 45 h 55"/>
                    <a:gd name="T48" fmla="*/ 21 w 54"/>
                    <a:gd name="T49" fmla="*/ 45 h 55"/>
                    <a:gd name="T50" fmla="*/ 23 w 54"/>
                    <a:gd name="T51" fmla="*/ 48 h 55"/>
                    <a:gd name="T52" fmla="*/ 25 w 54"/>
                    <a:gd name="T53" fmla="*/ 55 h 55"/>
                    <a:gd name="T54" fmla="*/ 31 w 54"/>
                    <a:gd name="T55" fmla="*/ 53 h 55"/>
                    <a:gd name="T56" fmla="*/ 33 w 54"/>
                    <a:gd name="T57" fmla="*/ 46 h 55"/>
                    <a:gd name="T58" fmla="*/ 35 w 54"/>
                    <a:gd name="T59" fmla="*/ 45 h 55"/>
                    <a:gd name="T60" fmla="*/ 39 w 54"/>
                    <a:gd name="T61" fmla="*/ 45 h 55"/>
                    <a:gd name="T62" fmla="*/ 45 w 54"/>
                    <a:gd name="T63" fmla="*/ 48 h 55"/>
                    <a:gd name="T64" fmla="*/ 48 w 54"/>
                    <a:gd name="T65" fmla="*/ 43 h 55"/>
                    <a:gd name="T66" fmla="*/ 44 w 54"/>
                    <a:gd name="T67" fmla="*/ 36 h 55"/>
                    <a:gd name="T68" fmla="*/ 45 w 54"/>
                    <a:gd name="T69" fmla="*/ 34 h 55"/>
                    <a:gd name="T70" fmla="*/ 48 w 54"/>
                    <a:gd name="T71" fmla="*/ 32 h 55"/>
                    <a:gd name="T72" fmla="*/ 54 w 54"/>
                    <a:gd name="T73" fmla="*/ 30 h 55"/>
                    <a:gd name="T74" fmla="*/ 52 w 54"/>
                    <a:gd name="T75" fmla="*/ 24 h 55"/>
                    <a:gd name="T76" fmla="*/ 17 w 54"/>
                    <a:gd name="T77" fmla="*/ 28 h 55"/>
                    <a:gd name="T78" fmla="*/ 37 w 54"/>
                    <a:gd name="T79" fmla="*/ 2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4" h="55">
                      <a:moveTo>
                        <a:pt x="52" y="24"/>
                      </a:moveTo>
                      <a:cubicBezTo>
                        <a:pt x="48" y="23"/>
                        <a:pt x="48" y="23"/>
                        <a:pt x="48" y="23"/>
                      </a:cubicBezTo>
                      <a:cubicBezTo>
                        <a:pt x="46" y="23"/>
                        <a:pt x="45" y="22"/>
                        <a:pt x="45" y="21"/>
                      </a:cubicBezTo>
                      <a:cubicBezTo>
                        <a:pt x="45" y="21"/>
                        <a:pt x="45" y="21"/>
                        <a:pt x="45" y="21"/>
                      </a:cubicBezTo>
                      <a:cubicBezTo>
                        <a:pt x="45" y="21"/>
                        <a:pt x="44" y="20"/>
                        <a:pt x="44" y="19"/>
                      </a:cubicBezTo>
                      <a:cubicBezTo>
                        <a:pt x="44" y="18"/>
                        <a:pt x="43" y="17"/>
                        <a:pt x="44" y="16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1"/>
                        <a:pt x="48" y="10"/>
                        <a:pt x="48" y="10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4" y="7"/>
                        <a:pt x="43" y="6"/>
                        <a:pt x="42" y="7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7" y="11"/>
                        <a:pt x="36" y="11"/>
                        <a:pt x="36" y="11"/>
                      </a:cubicBezTo>
                      <a:cubicBezTo>
                        <a:pt x="35" y="10"/>
                        <a:pt x="34" y="10"/>
                        <a:pt x="33" y="9"/>
                      </a:cubicBezTo>
                      <a:cubicBezTo>
                        <a:pt x="32" y="9"/>
                        <a:pt x="31" y="8"/>
                        <a:pt x="31" y="7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1"/>
                        <a:pt x="30" y="0"/>
                        <a:pt x="29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4" y="0"/>
                        <a:pt x="24" y="1"/>
                        <a:pt x="23" y="2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9"/>
                        <a:pt x="22" y="9"/>
                        <a:pt x="21" y="10"/>
                      </a:cubicBezTo>
                      <a:cubicBezTo>
                        <a:pt x="20" y="10"/>
                        <a:pt x="19" y="10"/>
                        <a:pt x="19" y="11"/>
                      </a:cubicBezTo>
                      <a:cubicBezTo>
                        <a:pt x="18" y="11"/>
                        <a:pt x="17" y="11"/>
                        <a:pt x="15" y="10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10" y="7"/>
                        <a:pt x="9" y="7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10"/>
                        <a:pt x="6" y="11"/>
                        <a:pt x="7" y="12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0" y="18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20"/>
                        <a:pt x="9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2"/>
                        <a:pt x="8" y="23"/>
                        <a:pt x="6" y="23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0" y="25"/>
                        <a:pt x="0" y="26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0"/>
                        <a:pt x="1" y="31"/>
                        <a:pt x="2" y="31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8" y="32"/>
                        <a:pt x="9" y="33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10" y="35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37"/>
                        <a:pt x="11" y="38"/>
                        <a:pt x="10" y="39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6" y="44"/>
                        <a:pt x="6" y="45"/>
                        <a:pt x="7" y="45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10" y="48"/>
                        <a:pt x="11" y="49"/>
                        <a:pt x="12" y="48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7" y="44"/>
                        <a:pt x="18" y="44"/>
                        <a:pt x="19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5"/>
                        <a:pt x="20" y="45"/>
                        <a:pt x="21" y="45"/>
                      </a:cubicBezTo>
                      <a:cubicBezTo>
                        <a:pt x="21" y="45"/>
                        <a:pt x="21" y="46"/>
                        <a:pt x="21" y="46"/>
                      </a:cubicBezTo>
                      <a:cubicBezTo>
                        <a:pt x="22" y="46"/>
                        <a:pt x="23" y="46"/>
                        <a:pt x="23" y="48"/>
                      </a:cubicBezTo>
                      <a:cubicBezTo>
                        <a:pt x="23" y="53"/>
                        <a:pt x="23" y="53"/>
                        <a:pt x="23" y="53"/>
                      </a:cubicBezTo>
                      <a:cubicBezTo>
                        <a:pt x="24" y="54"/>
                        <a:pt x="24" y="55"/>
                        <a:pt x="25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30" y="55"/>
                        <a:pt x="31" y="54"/>
                        <a:pt x="31" y="53"/>
                      </a:cubicBezTo>
                      <a:cubicBezTo>
                        <a:pt x="31" y="48"/>
                        <a:pt x="31" y="48"/>
                        <a:pt x="31" y="48"/>
                      </a:cubicBezTo>
                      <a:cubicBezTo>
                        <a:pt x="31" y="46"/>
                        <a:pt x="32" y="46"/>
                        <a:pt x="33" y="46"/>
                      </a:cubicBezTo>
                      <a:cubicBezTo>
                        <a:pt x="33" y="46"/>
                        <a:pt x="33" y="45"/>
                        <a:pt x="33" y="45"/>
                      </a:cubicBezTo>
                      <a:cubicBezTo>
                        <a:pt x="34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6" y="44"/>
                        <a:pt x="37" y="44"/>
                        <a:pt x="39" y="45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3" y="49"/>
                        <a:pt x="44" y="48"/>
                        <a:pt x="45" y="48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48" y="45"/>
                        <a:pt x="48" y="44"/>
                        <a:pt x="48" y="43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3"/>
                        <a:pt x="46" y="32"/>
                        <a:pt x="48" y="32"/>
                      </a:cubicBezTo>
                      <a:cubicBezTo>
                        <a:pt x="52" y="31"/>
                        <a:pt x="52" y="31"/>
                        <a:pt x="52" y="31"/>
                      </a:cubicBezTo>
                      <a:cubicBezTo>
                        <a:pt x="53" y="31"/>
                        <a:pt x="54" y="30"/>
                        <a:pt x="54" y="30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4" y="25"/>
                        <a:pt x="53" y="24"/>
                        <a:pt x="52" y="24"/>
                      </a:cubicBezTo>
                      <a:close/>
                      <a:moveTo>
                        <a:pt x="27" y="37"/>
                      </a:moveTo>
                      <a:cubicBezTo>
                        <a:pt x="22" y="37"/>
                        <a:pt x="17" y="33"/>
                        <a:pt x="17" y="28"/>
                      </a:cubicBezTo>
                      <a:cubicBezTo>
                        <a:pt x="17" y="22"/>
                        <a:pt x="22" y="18"/>
                        <a:pt x="27" y="18"/>
                      </a:cubicBezTo>
                      <a:cubicBezTo>
                        <a:pt x="33" y="18"/>
                        <a:pt x="37" y="22"/>
                        <a:pt x="37" y="28"/>
                      </a:cubicBezTo>
                      <a:cubicBezTo>
                        <a:pt x="37" y="33"/>
                        <a:pt x="33" y="37"/>
                        <a:pt x="27" y="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5-Point Star 36"/>
                <p:cNvSpPr/>
                <p:nvPr/>
              </p:nvSpPr>
              <p:spPr bwMode="auto">
                <a:xfrm>
                  <a:off x="4384515" y="1879724"/>
                  <a:ext cx="304800" cy="268792"/>
                </a:xfrm>
                <a:prstGeom prst="star5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685553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pic>
            <p:nvPicPr>
              <p:cNvPr id="30" name="Picture 29" descr="Example of how to clear a float.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7891" y="1723853"/>
                <a:ext cx="3861187" cy="2870769"/>
              </a:xfrm>
              <a:prstGeom prst="rect">
                <a:avLst/>
              </a:prstGeom>
            </p:spPr>
          </p:pic>
        </p:grpSp>
        <p:sp>
          <p:nvSpPr>
            <p:cNvPr id="28" name="Rectangle 27"/>
            <p:cNvSpPr/>
            <p:nvPr/>
          </p:nvSpPr>
          <p:spPr>
            <a:xfrm>
              <a:off x="4678953" y="3044985"/>
              <a:ext cx="1312575" cy="1400015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6816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&quot;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4" name="Group 3" descr="&quot;&quot;"/>
          <p:cNvGrpSpPr/>
          <p:nvPr/>
        </p:nvGrpSpPr>
        <p:grpSpPr>
          <a:xfrm>
            <a:off x="457200" y="1463040"/>
            <a:ext cx="5669280" cy="731520"/>
            <a:chOff x="457200" y="1463040"/>
            <a:chExt cx="5669280" cy="731520"/>
          </a:xfrm>
        </p:grpSpPr>
        <p:sp>
          <p:nvSpPr>
            <p:cNvPr id="3" name="Rectangle 2"/>
            <p:cNvSpPr/>
            <p:nvPr/>
          </p:nvSpPr>
          <p:spPr bwMode="auto">
            <a:xfrm>
              <a:off x="457200" y="146304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188720" y="146304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Cascading Style Sheets</a:t>
              </a:r>
            </a:p>
          </p:txBody>
        </p:sp>
      </p:grpSp>
      <p:grpSp>
        <p:nvGrpSpPr>
          <p:cNvPr id="5" name="Group 4" descr="&quot;&quot;"/>
          <p:cNvGrpSpPr/>
          <p:nvPr/>
        </p:nvGrpSpPr>
        <p:grpSpPr>
          <a:xfrm>
            <a:off x="457200" y="2240280"/>
            <a:ext cx="5669280" cy="731520"/>
            <a:chOff x="457200" y="2240280"/>
            <a:chExt cx="5669280" cy="731520"/>
          </a:xfrm>
        </p:grpSpPr>
        <p:sp>
          <p:nvSpPr>
            <p:cNvPr id="6" name="Rectangle 5"/>
            <p:cNvSpPr/>
            <p:nvPr/>
          </p:nvSpPr>
          <p:spPr bwMode="auto">
            <a:xfrm>
              <a:off x="457200" y="224028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188720" y="224028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Selectors and Declarations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0" name="Group 9" descr="&quot;&quot;"/>
          <p:cNvGrpSpPr/>
          <p:nvPr/>
        </p:nvGrpSpPr>
        <p:grpSpPr>
          <a:xfrm>
            <a:off x="457200" y="3017520"/>
            <a:ext cx="5669280" cy="731520"/>
            <a:chOff x="457200" y="3017520"/>
            <a:chExt cx="5669280" cy="731520"/>
          </a:xfrm>
        </p:grpSpPr>
        <p:sp>
          <p:nvSpPr>
            <p:cNvPr id="7" name="Rectangle 6"/>
            <p:cNvSpPr/>
            <p:nvPr/>
          </p:nvSpPr>
          <p:spPr bwMode="auto">
            <a:xfrm>
              <a:off x="457200" y="301752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188720" y="301752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Fonts and Font Families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1" name="Group 10" descr="&quot;&quot;"/>
          <p:cNvGrpSpPr/>
          <p:nvPr/>
        </p:nvGrpSpPr>
        <p:grpSpPr>
          <a:xfrm>
            <a:off x="457200" y="3794760"/>
            <a:ext cx="5669280" cy="731520"/>
            <a:chOff x="457200" y="3794760"/>
            <a:chExt cx="5669280" cy="731520"/>
          </a:xfrm>
        </p:grpSpPr>
        <p:sp>
          <p:nvSpPr>
            <p:cNvPr id="8" name="Rectangle 7"/>
            <p:cNvSpPr/>
            <p:nvPr/>
          </p:nvSpPr>
          <p:spPr bwMode="auto">
            <a:xfrm>
              <a:off x="457200" y="379476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188720" y="379476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Content Flow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2" name="Group 11" descr="&quot;&quot;"/>
          <p:cNvGrpSpPr/>
          <p:nvPr/>
        </p:nvGrpSpPr>
        <p:grpSpPr>
          <a:xfrm>
            <a:off x="457200" y="4572000"/>
            <a:ext cx="5669280" cy="731520"/>
            <a:chOff x="457200" y="4572000"/>
            <a:chExt cx="5669280" cy="731520"/>
          </a:xfrm>
        </p:grpSpPr>
        <p:sp>
          <p:nvSpPr>
            <p:cNvPr id="9" name="Rectangle 8"/>
            <p:cNvSpPr/>
            <p:nvPr/>
          </p:nvSpPr>
          <p:spPr bwMode="auto">
            <a:xfrm>
              <a:off x="457200" y="457200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188720" y="457200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Positioning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" name="Group 12" descr="&quot;&quot;"/>
          <p:cNvGrpSpPr/>
          <p:nvPr/>
        </p:nvGrpSpPr>
        <p:grpSpPr>
          <a:xfrm>
            <a:off x="6309360" y="1463040"/>
            <a:ext cx="5669280" cy="731520"/>
            <a:chOff x="6309360" y="1463040"/>
            <a:chExt cx="5669280" cy="73152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309360" y="146304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040880" y="146304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Content Overflow</a:t>
              </a:r>
              <a:endParaRPr lang="en-US" sz="20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25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 Demo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80037" y="1287462"/>
            <a:ext cx="5943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	&lt;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#block1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width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200px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background-color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blue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padding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10px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#block2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width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200px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background-color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blue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20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padding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10px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}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</a:t>
            </a:r>
          </a:p>
          <a:p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pl-P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03237" y="1287462"/>
            <a:ext cx="571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body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nl-NL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nl-NL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nl-NL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h1</a:t>
            </a:r>
            <a:r>
              <a:rPr lang="nl-N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r>
              <a:rPr lang="nl-NL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Positioning Demo</a:t>
            </a:r>
            <a:r>
              <a:rPr lang="nl-N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nl-NL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h1</a:t>
            </a:r>
            <a:r>
              <a:rPr lang="nl-N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nl-NL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nl-NL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nl-NL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nl-NL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nl-NL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nl-NL" sz="20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id</a:t>
            </a:r>
            <a:r>
              <a:rPr lang="nl-N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="block1"&gt;</a:t>
            </a:r>
            <a:endParaRPr lang="nl-NL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p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Hi! I'm a blue block.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p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/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id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="block2"&gt;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nl-NL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nl-NL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nl-NL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p</a:t>
            </a:r>
            <a:r>
              <a:rPr lang="nl-N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r>
              <a:rPr lang="nl-NL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Hi! </a:t>
            </a:r>
            <a:r>
              <a:rPr lang="nl-NL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I'm</a:t>
            </a:r>
            <a:r>
              <a:rPr lang="nl-NL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a green block.</a:t>
            </a:r>
            <a:r>
              <a:rPr lang="nl-N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nl-NL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p</a:t>
            </a:r>
            <a:r>
              <a:rPr lang="nl-N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nl-NL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nl-NL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nl-NL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nl-N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/</a:t>
            </a:r>
            <a:r>
              <a:rPr lang="nl-NL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div</a:t>
            </a:r>
            <a:r>
              <a:rPr lang="nl-NL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nl-NL" sz="20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nl-NL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nl-N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/</a:t>
            </a:r>
            <a:r>
              <a:rPr lang="nl-NL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body</a:t>
            </a:r>
            <a:r>
              <a:rPr lang="nl-N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3615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Elements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1432187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The </a:t>
            </a:r>
            <a:r>
              <a:rPr lang="en-US" b="1" dirty="0">
                <a:latin typeface="Consolas"/>
                <a:cs typeface="Consolas"/>
              </a:rPr>
              <a:t>position</a:t>
            </a:r>
            <a:r>
              <a:rPr lang="en-US" b="1" dirty="0"/>
              <a:t> property </a:t>
            </a:r>
            <a:r>
              <a:rPr lang="en-US" dirty="0"/>
              <a:t>allows you to place an element at specific locations within a document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values commonly used with the </a:t>
            </a:r>
            <a:r>
              <a:rPr lang="en-US" dirty="0">
                <a:latin typeface="Consolas"/>
                <a:cs typeface="Consolas"/>
              </a:rPr>
              <a:t>position</a:t>
            </a:r>
            <a:r>
              <a:rPr lang="en-US" dirty="0"/>
              <a:t> property are</a:t>
            </a:r>
          </a:p>
        </p:txBody>
      </p:sp>
      <p:graphicFrame>
        <p:nvGraphicFramePr>
          <p:cNvPr id="4" name="Table 3" descr="Example of positioning elements and their description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98456"/>
              </p:ext>
            </p:extLst>
          </p:nvPr>
        </p:nvGraphicFramePr>
        <p:xfrm>
          <a:off x="1265237" y="3344862"/>
          <a:ext cx="9906000" cy="26670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3336"/>
                <a:gridCol w="8232664"/>
              </a:tblGrid>
              <a:tr h="3678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VALUE</a:t>
                      </a:r>
                      <a:endParaRPr lang="en-US" sz="18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</a:tr>
              <a:tr h="36786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nsolas"/>
                          <a:cs typeface="Consolas"/>
                        </a:rPr>
                        <a:t>static</a:t>
                      </a:r>
                      <a:endParaRPr lang="en-US" sz="18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positions an</a:t>
                      </a:r>
                      <a:r>
                        <a:rPr lang="en-US" sz="1800" baseline="0" dirty="0" smtClean="0"/>
                        <a:t> element within its normal flow</a:t>
                      </a:r>
                      <a:endParaRPr lang="en-US" sz="1800" dirty="0"/>
                    </a:p>
                  </a:txBody>
                  <a:tcPr/>
                </a:tc>
              </a:tr>
              <a:tr h="64375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nsolas"/>
                          <a:cs typeface="Consolas"/>
                        </a:rPr>
                        <a:t>relative</a:t>
                      </a:r>
                      <a:endParaRPr lang="en-US" sz="18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positions an element in relation to where it would normally</a:t>
                      </a:r>
                      <a:r>
                        <a:rPr lang="en-US" sz="1800" baseline="0" dirty="0" smtClean="0"/>
                        <a:t> be positioned in the flow of content</a:t>
                      </a:r>
                      <a:endParaRPr lang="en-US" sz="1800" dirty="0"/>
                    </a:p>
                  </a:txBody>
                  <a:tcPr/>
                </a:tc>
              </a:tr>
              <a:tr h="64375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nsolas"/>
                          <a:cs typeface="Consolas"/>
                        </a:rPr>
                        <a:t>absolute</a:t>
                      </a:r>
                      <a:endParaRPr lang="en-US" sz="18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ensures</a:t>
                      </a:r>
                      <a:r>
                        <a:rPr lang="en-US" sz="1800" baseline="0" dirty="0" smtClean="0"/>
                        <a:t> that the positioning of an element doesn’t impact other content</a:t>
                      </a:r>
                      <a:endParaRPr lang="en-US" sz="1800" dirty="0"/>
                    </a:p>
                  </a:txBody>
                  <a:tcPr/>
                </a:tc>
              </a:tr>
              <a:tr h="64375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nsolas"/>
                          <a:cs typeface="Consolas"/>
                        </a:rPr>
                        <a:t>fixed</a:t>
                      </a:r>
                      <a:endParaRPr lang="en-US" sz="18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positions an element in relation to the browser</a:t>
                      </a:r>
                      <a:r>
                        <a:rPr lang="en-US" sz="1800" baseline="0" dirty="0" smtClean="0"/>
                        <a:t> window and stays in the same place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200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97280"/>
            <a:ext cx="7315200" cy="1200329"/>
          </a:xfrm>
        </p:spPr>
        <p:txBody>
          <a:bodyPr/>
          <a:lstStyle/>
          <a:p>
            <a:r>
              <a:rPr lang="en-US" dirty="0" smtClean="0"/>
              <a:t>Content Overflow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92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Bounding Box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487518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Every HTML element on a page occupies a rectangular space called a </a:t>
            </a:r>
            <a:r>
              <a:rPr lang="en-US" sz="2400" b="1" dirty="0"/>
              <a:t>bounding box</a:t>
            </a:r>
          </a:p>
          <a:p>
            <a:pPr lvl="2"/>
            <a:r>
              <a:rPr lang="en-US" dirty="0"/>
              <a:t>Think of text with a highlighted background on a Word document or web page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With CSS, you can modify the height or width of the bounding box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If an element doesn’t fit inside of its bounding box, then that content is called </a:t>
            </a:r>
            <a:r>
              <a:rPr lang="en-US" sz="2400" b="1" dirty="0"/>
              <a:t>overflow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You can modify how the overflow content is styled using the </a:t>
            </a:r>
            <a:r>
              <a:rPr lang="en-US" sz="2400" dirty="0">
                <a:latin typeface="Courier"/>
                <a:cs typeface="Courier"/>
              </a:rPr>
              <a:t>overflow</a:t>
            </a:r>
            <a:r>
              <a:rPr lang="en-US" sz="2400" dirty="0"/>
              <a:t> property in CSS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2137" y="1516062"/>
            <a:ext cx="2047900" cy="2667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err="1">
                <a:solidFill>
                  <a:srgbClr val="000000"/>
                </a:solidFill>
              </a:rPr>
              <a:t>Lorem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ipsum</a:t>
            </a:r>
            <a:r>
              <a:rPr lang="en-US" sz="1400" dirty="0">
                <a:solidFill>
                  <a:srgbClr val="000000"/>
                </a:solidFill>
              </a:rPr>
              <a:t> dolor sit </a:t>
            </a:r>
            <a:r>
              <a:rPr lang="en-US" sz="1400" dirty="0" err="1">
                <a:solidFill>
                  <a:srgbClr val="000000"/>
                </a:solidFill>
              </a:rPr>
              <a:t>amet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consectetur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adipiscing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elit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Fusce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sed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efficitur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sapien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Nunc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pellentesque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eget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turpis</a:t>
            </a:r>
            <a:r>
              <a:rPr lang="en-US" sz="1400" dirty="0">
                <a:solidFill>
                  <a:srgbClr val="000000"/>
                </a:solidFill>
              </a:rPr>
              <a:t> at </a:t>
            </a:r>
            <a:r>
              <a:rPr lang="en-US" sz="1400" dirty="0" err="1">
                <a:solidFill>
                  <a:srgbClr val="000000"/>
                </a:solidFill>
              </a:rPr>
              <a:t>blandit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Sed</a:t>
            </a:r>
            <a:r>
              <a:rPr lang="en-US" sz="1400" dirty="0">
                <a:solidFill>
                  <a:srgbClr val="000000"/>
                </a:solidFill>
              </a:rPr>
              <a:t> at </a:t>
            </a:r>
            <a:r>
              <a:rPr lang="en-US" sz="1400" dirty="0" err="1">
                <a:solidFill>
                  <a:srgbClr val="000000"/>
                </a:solidFill>
              </a:rPr>
              <a:t>sapien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sed</a:t>
            </a:r>
            <a:r>
              <a:rPr lang="en-US" sz="1400" dirty="0">
                <a:solidFill>
                  <a:srgbClr val="000000"/>
                </a:solidFill>
              </a:rPr>
              <a:t> dolor </a:t>
            </a:r>
            <a:r>
              <a:rPr lang="en-US" sz="1400" dirty="0" err="1">
                <a:solidFill>
                  <a:srgbClr val="000000"/>
                </a:solidFill>
              </a:rPr>
              <a:t>posuere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sodales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Sed</a:t>
            </a:r>
            <a:r>
              <a:rPr lang="en-US" sz="1400" dirty="0">
                <a:solidFill>
                  <a:srgbClr val="000000"/>
                </a:solidFill>
              </a:rPr>
              <a:t> non </a:t>
            </a:r>
            <a:r>
              <a:rPr lang="en-US" sz="1400" dirty="0" err="1">
                <a:solidFill>
                  <a:srgbClr val="000000"/>
                </a:solidFill>
              </a:rPr>
              <a:t>pulvinar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purus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Morbi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bibendum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enim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quis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leo</a:t>
            </a:r>
            <a:r>
              <a:rPr lang="en-US" sz="1400" dirty="0">
                <a:solidFill>
                  <a:srgbClr val="000000"/>
                </a:solidFill>
              </a:rPr>
              <a:t> tempus, vitae </a:t>
            </a:r>
            <a:r>
              <a:rPr lang="en-US" sz="1400" dirty="0" err="1">
                <a:solidFill>
                  <a:srgbClr val="000000"/>
                </a:solidFill>
              </a:rPr>
              <a:t>accumsan</a:t>
            </a:r>
            <a:r>
              <a:rPr lang="en-US" sz="1400" dirty="0">
                <a:solidFill>
                  <a:srgbClr val="000000"/>
                </a:solidFill>
              </a:rPr>
              <a:t> lacus </a:t>
            </a:r>
          </a:p>
        </p:txBody>
      </p:sp>
      <p:sp>
        <p:nvSpPr>
          <p:cNvPr id="9" name="Rectangle 8"/>
          <p:cNvSpPr/>
          <p:nvPr/>
        </p:nvSpPr>
        <p:spPr>
          <a:xfrm>
            <a:off x="9342437" y="1516062"/>
            <a:ext cx="2057400" cy="2667000"/>
          </a:xfrm>
          <a:prstGeom prst="rect">
            <a:avLst/>
          </a:prstGeom>
          <a:solidFill>
            <a:srgbClr val="FEB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err="1">
                <a:solidFill>
                  <a:srgbClr val="000000"/>
                </a:solidFill>
              </a:rPr>
              <a:t>tincidunt</a:t>
            </a:r>
            <a:r>
              <a:rPr lang="en-US" sz="1400" dirty="0">
                <a:solidFill>
                  <a:srgbClr val="000000"/>
                </a:solidFill>
              </a:rPr>
              <a:t>. Integer </a:t>
            </a:r>
            <a:r>
              <a:rPr lang="en-US" sz="1400" dirty="0" err="1">
                <a:solidFill>
                  <a:srgbClr val="000000"/>
                </a:solidFill>
              </a:rPr>
              <a:t>pulvinar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tortor</a:t>
            </a:r>
            <a:r>
              <a:rPr lang="en-US" sz="1400" dirty="0">
                <a:solidFill>
                  <a:srgbClr val="000000"/>
                </a:solidFill>
              </a:rPr>
              <a:t> vitae magna </a:t>
            </a:r>
            <a:r>
              <a:rPr lang="en-US" sz="1400" dirty="0" err="1">
                <a:solidFill>
                  <a:srgbClr val="000000"/>
                </a:solidFill>
              </a:rPr>
              <a:t>gravida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ullamcorper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Vestibulum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eget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sapien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metus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Mauris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tempor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faucibus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vehicula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Aliquam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finibus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sed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libero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eget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congue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err="1">
                <a:solidFill>
                  <a:srgbClr val="000000"/>
                </a:solidFill>
              </a:rPr>
              <a:t>Lorem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ipsum</a:t>
            </a:r>
            <a:r>
              <a:rPr lang="en-US" sz="1400" dirty="0">
                <a:solidFill>
                  <a:srgbClr val="000000"/>
                </a:solidFill>
              </a:rPr>
              <a:t> dolor sit </a:t>
            </a:r>
            <a:r>
              <a:rPr lang="en-US" sz="1400" dirty="0" err="1">
                <a:solidFill>
                  <a:srgbClr val="000000"/>
                </a:solidFill>
              </a:rPr>
              <a:t>amet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consectetur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adipiscing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elit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Fusce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sed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efficitur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sapien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</a:p>
        </p:txBody>
      </p:sp>
      <p:cxnSp>
        <p:nvCxnSpPr>
          <p:cNvPr id="10" name="Straight Arrow Connector 9" descr="&quot;&quot;"/>
          <p:cNvCxnSpPr/>
          <p:nvPr/>
        </p:nvCxnSpPr>
        <p:spPr>
          <a:xfrm flipV="1">
            <a:off x="8885237" y="4411662"/>
            <a:ext cx="501960" cy="388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38061" y="4716462"/>
            <a:ext cx="167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overflow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2875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Scrolling Overflow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4642297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If you set the </a:t>
            </a:r>
            <a:r>
              <a:rPr lang="en-US" dirty="0">
                <a:latin typeface="Consolas"/>
                <a:cs typeface="Consolas"/>
              </a:rPr>
              <a:t>overflow</a:t>
            </a:r>
            <a:r>
              <a:rPr lang="en-US" dirty="0"/>
              <a:t> property’s value to </a:t>
            </a:r>
            <a:r>
              <a:rPr lang="en-US" dirty="0">
                <a:latin typeface="Consolas"/>
                <a:cs typeface="Consolas"/>
              </a:rPr>
              <a:t>scroll</a:t>
            </a:r>
            <a:r>
              <a:rPr lang="en-US" dirty="0"/>
              <a:t>, then all of the content in an element will stay within the bounding box</a:t>
            </a:r>
          </a:p>
          <a:p>
            <a:pPr lvl="2"/>
            <a:r>
              <a:rPr lang="en-US" dirty="0"/>
              <a:t>none of the overflow will appear outside of the box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This will allow users to use scroll bars within the box to view all of the content</a:t>
            </a:r>
          </a:p>
          <a:p>
            <a:pPr lvl="2"/>
            <a:r>
              <a:rPr lang="en-US" dirty="0"/>
              <a:t>this is the same type of scrolling you experience on a Web page or in a Web app</a:t>
            </a:r>
          </a:p>
          <a:p>
            <a:pPr lvl="1"/>
            <a:endParaRPr lang="en-US" dirty="0"/>
          </a:p>
        </p:txBody>
      </p:sp>
      <p:grpSp>
        <p:nvGrpSpPr>
          <p:cNvPr id="15" name="Group 14" descr="Example of scrolling overflow"/>
          <p:cNvGrpSpPr/>
          <p:nvPr/>
        </p:nvGrpSpPr>
        <p:grpSpPr>
          <a:xfrm>
            <a:off x="7285037" y="1439862"/>
            <a:ext cx="4021175" cy="3582583"/>
            <a:chOff x="4665625" y="1200150"/>
            <a:chExt cx="4021175" cy="3582583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4665625" y="1200150"/>
              <a:ext cx="4021175" cy="3582583"/>
              <a:chOff x="1507436" y="1799127"/>
              <a:chExt cx="3681068" cy="3143265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1507436" y="1808507"/>
                <a:ext cx="3657600" cy="313388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2C6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1507436" y="1799127"/>
                <a:ext cx="3681068" cy="457200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022473" y="1999656"/>
                <a:ext cx="182880" cy="137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 bwMode="auto">
              <a:xfrm>
                <a:off x="3963592" y="1875760"/>
                <a:ext cx="300643" cy="1519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079873" y="2034112"/>
                <a:ext cx="45719" cy="102704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Freeform 59"/>
              <p:cNvSpPr>
                <a:spLocks noEditPoints="1"/>
              </p:cNvSpPr>
              <p:nvPr/>
            </p:nvSpPr>
            <p:spPr bwMode="auto">
              <a:xfrm rot="21089782">
                <a:off x="4799148" y="1871264"/>
                <a:ext cx="289001" cy="285713"/>
              </a:xfrm>
              <a:custGeom>
                <a:avLst/>
                <a:gdLst>
                  <a:gd name="T0" fmla="*/ 48 w 54"/>
                  <a:gd name="T1" fmla="*/ 23 h 55"/>
                  <a:gd name="T2" fmla="*/ 45 w 54"/>
                  <a:gd name="T3" fmla="*/ 21 h 55"/>
                  <a:gd name="T4" fmla="*/ 44 w 54"/>
                  <a:gd name="T5" fmla="*/ 16 h 55"/>
                  <a:gd name="T6" fmla="*/ 48 w 54"/>
                  <a:gd name="T7" fmla="*/ 10 h 55"/>
                  <a:gd name="T8" fmla="*/ 42 w 54"/>
                  <a:gd name="T9" fmla="*/ 7 h 55"/>
                  <a:gd name="T10" fmla="*/ 36 w 54"/>
                  <a:gd name="T11" fmla="*/ 11 h 55"/>
                  <a:gd name="T12" fmla="*/ 31 w 54"/>
                  <a:gd name="T13" fmla="*/ 7 h 55"/>
                  <a:gd name="T14" fmla="*/ 29 w 54"/>
                  <a:gd name="T15" fmla="*/ 0 h 55"/>
                  <a:gd name="T16" fmla="*/ 23 w 54"/>
                  <a:gd name="T17" fmla="*/ 2 h 55"/>
                  <a:gd name="T18" fmla="*/ 21 w 54"/>
                  <a:gd name="T19" fmla="*/ 10 h 55"/>
                  <a:gd name="T20" fmla="*/ 15 w 54"/>
                  <a:gd name="T21" fmla="*/ 10 h 55"/>
                  <a:gd name="T22" fmla="*/ 9 w 54"/>
                  <a:gd name="T23" fmla="*/ 7 h 55"/>
                  <a:gd name="T24" fmla="*/ 7 w 54"/>
                  <a:gd name="T25" fmla="*/ 12 h 55"/>
                  <a:gd name="T26" fmla="*/ 10 w 54"/>
                  <a:gd name="T27" fmla="*/ 19 h 55"/>
                  <a:gd name="T28" fmla="*/ 9 w 54"/>
                  <a:gd name="T29" fmla="*/ 21 h 55"/>
                  <a:gd name="T30" fmla="*/ 6 w 54"/>
                  <a:gd name="T31" fmla="*/ 23 h 55"/>
                  <a:gd name="T32" fmla="*/ 0 w 54"/>
                  <a:gd name="T33" fmla="*/ 26 h 55"/>
                  <a:gd name="T34" fmla="*/ 2 w 54"/>
                  <a:gd name="T35" fmla="*/ 31 h 55"/>
                  <a:gd name="T36" fmla="*/ 9 w 54"/>
                  <a:gd name="T37" fmla="*/ 34 h 55"/>
                  <a:gd name="T38" fmla="*/ 10 w 54"/>
                  <a:gd name="T39" fmla="*/ 36 h 55"/>
                  <a:gd name="T40" fmla="*/ 10 w 54"/>
                  <a:gd name="T41" fmla="*/ 39 h 55"/>
                  <a:gd name="T42" fmla="*/ 7 w 54"/>
                  <a:gd name="T43" fmla="*/ 45 h 55"/>
                  <a:gd name="T44" fmla="*/ 12 w 54"/>
                  <a:gd name="T45" fmla="*/ 48 h 55"/>
                  <a:gd name="T46" fmla="*/ 19 w 54"/>
                  <a:gd name="T47" fmla="*/ 45 h 55"/>
                  <a:gd name="T48" fmla="*/ 21 w 54"/>
                  <a:gd name="T49" fmla="*/ 45 h 55"/>
                  <a:gd name="T50" fmla="*/ 23 w 54"/>
                  <a:gd name="T51" fmla="*/ 48 h 55"/>
                  <a:gd name="T52" fmla="*/ 25 w 54"/>
                  <a:gd name="T53" fmla="*/ 55 h 55"/>
                  <a:gd name="T54" fmla="*/ 31 w 54"/>
                  <a:gd name="T55" fmla="*/ 53 h 55"/>
                  <a:gd name="T56" fmla="*/ 33 w 54"/>
                  <a:gd name="T57" fmla="*/ 46 h 55"/>
                  <a:gd name="T58" fmla="*/ 35 w 54"/>
                  <a:gd name="T59" fmla="*/ 45 h 55"/>
                  <a:gd name="T60" fmla="*/ 39 w 54"/>
                  <a:gd name="T61" fmla="*/ 45 h 55"/>
                  <a:gd name="T62" fmla="*/ 45 w 54"/>
                  <a:gd name="T63" fmla="*/ 48 h 55"/>
                  <a:gd name="T64" fmla="*/ 48 w 54"/>
                  <a:gd name="T65" fmla="*/ 43 h 55"/>
                  <a:gd name="T66" fmla="*/ 44 w 54"/>
                  <a:gd name="T67" fmla="*/ 36 h 55"/>
                  <a:gd name="T68" fmla="*/ 45 w 54"/>
                  <a:gd name="T69" fmla="*/ 34 h 55"/>
                  <a:gd name="T70" fmla="*/ 48 w 54"/>
                  <a:gd name="T71" fmla="*/ 32 h 55"/>
                  <a:gd name="T72" fmla="*/ 54 w 54"/>
                  <a:gd name="T73" fmla="*/ 30 h 55"/>
                  <a:gd name="T74" fmla="*/ 52 w 54"/>
                  <a:gd name="T75" fmla="*/ 24 h 55"/>
                  <a:gd name="T76" fmla="*/ 17 w 54"/>
                  <a:gd name="T77" fmla="*/ 28 h 55"/>
                  <a:gd name="T78" fmla="*/ 37 w 54"/>
                  <a:gd name="T7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55">
                    <a:moveTo>
                      <a:pt x="52" y="24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6" y="23"/>
                      <a:pt x="45" y="22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4" y="20"/>
                      <a:pt x="44" y="19"/>
                    </a:cubicBezTo>
                    <a:cubicBezTo>
                      <a:pt x="44" y="18"/>
                      <a:pt x="43" y="17"/>
                      <a:pt x="44" y="16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1"/>
                      <a:pt x="48" y="10"/>
                      <a:pt x="48" y="10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4" y="7"/>
                      <a:pt x="43" y="6"/>
                      <a:pt x="42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11"/>
                      <a:pt x="36" y="11"/>
                      <a:pt x="36" y="11"/>
                    </a:cubicBezTo>
                    <a:cubicBezTo>
                      <a:pt x="35" y="10"/>
                      <a:pt x="34" y="10"/>
                      <a:pt x="33" y="9"/>
                    </a:cubicBezTo>
                    <a:cubicBezTo>
                      <a:pt x="32" y="9"/>
                      <a:pt x="31" y="8"/>
                      <a:pt x="31" y="7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1"/>
                      <a:pt x="23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9"/>
                      <a:pt x="22" y="9"/>
                      <a:pt x="21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8" y="11"/>
                      <a:pt x="17" y="11"/>
                      <a:pt x="15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1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2"/>
                      <a:pt x="8" y="23"/>
                      <a:pt x="6" y="23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2"/>
                      <a:pt x="9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10" y="35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7"/>
                      <a:pt x="11" y="38"/>
                      <a:pt x="10" y="39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4"/>
                      <a:pt x="6" y="45"/>
                      <a:pt x="7" y="4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8"/>
                      <a:pt x="11" y="49"/>
                      <a:pt x="12" y="48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7" y="44"/>
                      <a:pt x="18" y="44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20" y="45"/>
                      <a:pt x="21" y="45"/>
                    </a:cubicBezTo>
                    <a:cubicBezTo>
                      <a:pt x="21" y="45"/>
                      <a:pt x="21" y="46"/>
                      <a:pt x="21" y="46"/>
                    </a:cubicBezTo>
                    <a:cubicBezTo>
                      <a:pt x="22" y="46"/>
                      <a:pt x="23" y="46"/>
                      <a:pt x="23" y="48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4" y="54"/>
                      <a:pt x="24" y="55"/>
                      <a:pt x="25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1" y="54"/>
                      <a:pt x="31" y="53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6"/>
                      <a:pt x="32" y="46"/>
                      <a:pt x="33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34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4"/>
                      <a:pt x="37" y="44"/>
                      <a:pt x="39" y="45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3" y="49"/>
                      <a:pt x="44" y="48"/>
                      <a:pt x="45" y="48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4"/>
                      <a:pt x="48" y="43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3" y="38"/>
                      <a:pt x="44" y="37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35"/>
                      <a:pt x="45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3"/>
                      <a:pt x="46" y="32"/>
                      <a:pt x="48" y="32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4" y="30"/>
                      <a:pt x="54" y="30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5"/>
                      <a:pt x="53" y="24"/>
                      <a:pt x="52" y="24"/>
                    </a:cubicBezTo>
                    <a:close/>
                    <a:moveTo>
                      <a:pt x="27" y="37"/>
                    </a:moveTo>
                    <a:cubicBezTo>
                      <a:pt x="22" y="37"/>
                      <a:pt x="17" y="33"/>
                      <a:pt x="17" y="28"/>
                    </a:cubicBezTo>
                    <a:cubicBezTo>
                      <a:pt x="17" y="22"/>
                      <a:pt x="22" y="18"/>
                      <a:pt x="27" y="18"/>
                    </a:cubicBezTo>
                    <a:cubicBezTo>
                      <a:pt x="33" y="18"/>
                      <a:pt x="37" y="22"/>
                      <a:pt x="37" y="28"/>
                    </a:cubicBezTo>
                    <a:cubicBezTo>
                      <a:pt x="37" y="33"/>
                      <a:pt x="33" y="37"/>
                      <a:pt x="2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5-Point Star 23"/>
              <p:cNvSpPr/>
              <p:nvPr/>
            </p:nvSpPr>
            <p:spPr bwMode="auto">
              <a:xfrm>
                <a:off x="4384515" y="1879724"/>
                <a:ext cx="304800" cy="268792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pic>
          <p:nvPicPr>
            <p:cNvPr id="17" name="Picture 16" descr="Example of scrolling overflow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673" y="1873237"/>
              <a:ext cx="3839842" cy="2084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061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07C10"/>
                </a:solidFill>
              </a:rPr>
              <a:t>Understanding Visible Overflow and Hidden Overflow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424321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With visible overflow, overflow content will spill outside of the bounding box and potentially overlap with other elements</a:t>
            </a:r>
          </a:p>
          <a:p>
            <a:pPr lvl="2"/>
            <a:r>
              <a:rPr lang="en-US" dirty="0"/>
              <a:t>implement visible overflow by using the </a:t>
            </a:r>
            <a:r>
              <a:rPr lang="en-US" dirty="0">
                <a:latin typeface="Consolas"/>
                <a:cs typeface="Consolas"/>
              </a:rPr>
              <a:t>overflow</a:t>
            </a:r>
            <a:r>
              <a:rPr lang="en-US" dirty="0"/>
              <a:t> property’s visible value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In contrast, hidden overflow will make any content outside of the bounding box invisible</a:t>
            </a:r>
          </a:p>
          <a:p>
            <a:pPr lvl="2"/>
            <a:r>
              <a:rPr lang="en-US" dirty="0"/>
              <a:t>implement </a:t>
            </a:r>
            <a:r>
              <a:rPr lang="en-US" dirty="0">
                <a:latin typeface="Consolas"/>
                <a:cs typeface="Consolas"/>
              </a:rPr>
              <a:t>hidden</a:t>
            </a:r>
            <a:r>
              <a:rPr lang="en-US" dirty="0"/>
              <a:t> overflow by using the overflow property’s hidden value</a:t>
            </a:r>
          </a:p>
        </p:txBody>
      </p:sp>
      <p:pic>
        <p:nvPicPr>
          <p:cNvPr id="14" name="Picture 13" descr="Examples of visible and hidden overflow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37" y="1363662"/>
            <a:ext cx="3505200" cy="3077533"/>
          </a:xfrm>
          <a:prstGeom prst="rect">
            <a:avLst/>
          </a:prstGeom>
          <a:ln>
            <a:solidFill>
              <a:srgbClr val="09157C"/>
            </a:solidFill>
          </a:ln>
        </p:spPr>
      </p:pic>
      <p:pic>
        <p:nvPicPr>
          <p:cNvPr id="25" name="Picture 24" descr="Examples of visible and hidden overflow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3954462"/>
            <a:ext cx="3912555" cy="2538898"/>
          </a:xfrm>
          <a:prstGeom prst="rect">
            <a:avLst/>
          </a:prstGeom>
          <a:ln>
            <a:solidFill>
              <a:srgbClr val="09157C"/>
            </a:solidFill>
          </a:ln>
        </p:spPr>
      </p:pic>
    </p:spTree>
    <p:extLst>
      <p:ext uri="{BB962C8B-B14F-4D97-AF65-F5344CB8AC3E}">
        <p14:creationId xmlns:p14="http://schemas.microsoft.com/office/powerpoint/2010/main" val="39926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 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4633277" cy="4411662"/>
          </a:xfrm>
        </p:spPr>
        <p:txBody>
          <a:bodyPr/>
          <a:lstStyle/>
          <a:p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body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h1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Overflow Demo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h1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228600" lvl="2" indent="0">
              <a:buNone/>
            </a:pPr>
            <a:r>
              <a:rPr lang="en-US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p</a:t>
            </a:r>
            <a:r>
              <a:rPr lang="en-US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Lorem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ipsum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dolor sit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amet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consectetur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adipiscing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elit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Fusce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efficitur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sapien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Nunc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pellentesque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eget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turpis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at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blandit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at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sapien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dolor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posuere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sodales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non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pulvinar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purus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Morbi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bibendum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enim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quis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leo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tempus, vitae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accumsan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lacus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tincidunt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</a:t>
            </a:r>
            <a:r>
              <a:rPr lang="en-US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en-US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p</a:t>
            </a:r>
            <a:r>
              <a:rPr lang="en-US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body</a:t>
            </a:r>
            <a:r>
              <a:rPr lang="en-US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532437" y="1287462"/>
            <a:ext cx="64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 smtClean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   p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sz="2000" dirty="0" smtClean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height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200px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sz="2000" dirty="0" smtClean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width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200px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sz="2000" dirty="0" smtClean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background</a:t>
            </a:r>
            <a:r>
              <a:rPr lang="en-US" sz="20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-color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#e1e1e1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</a:t>
            </a:r>
            <a:r>
              <a:rPr lang="en-US" sz="2000" dirty="0" smtClean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overflow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scroll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|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visible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|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hidden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</a:t>
            </a:r>
            <a:r>
              <a:rPr lang="en-US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200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sz="20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/</a:t>
            </a:r>
            <a:r>
              <a:rPr lang="pl-PL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pl-PL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7301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&quot;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pSp>
        <p:nvGrpSpPr>
          <p:cNvPr id="4" name="Group 3" descr="&quot;&quot;"/>
          <p:cNvGrpSpPr/>
          <p:nvPr/>
        </p:nvGrpSpPr>
        <p:grpSpPr>
          <a:xfrm>
            <a:off x="457200" y="1463040"/>
            <a:ext cx="5669280" cy="731520"/>
            <a:chOff x="457200" y="1463040"/>
            <a:chExt cx="5669280" cy="731520"/>
          </a:xfrm>
        </p:grpSpPr>
        <p:sp>
          <p:nvSpPr>
            <p:cNvPr id="3" name="Rectangle 2"/>
            <p:cNvSpPr/>
            <p:nvPr/>
          </p:nvSpPr>
          <p:spPr bwMode="auto">
            <a:xfrm>
              <a:off x="457200" y="146304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188720" y="146304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Cascading Style Sheets</a:t>
              </a:r>
            </a:p>
          </p:txBody>
        </p:sp>
      </p:grpSp>
      <p:grpSp>
        <p:nvGrpSpPr>
          <p:cNvPr id="5" name="Group 4" descr="&quot;&quot;"/>
          <p:cNvGrpSpPr/>
          <p:nvPr/>
        </p:nvGrpSpPr>
        <p:grpSpPr>
          <a:xfrm>
            <a:off x="457200" y="2240280"/>
            <a:ext cx="5669280" cy="731520"/>
            <a:chOff x="457200" y="2240280"/>
            <a:chExt cx="5669280" cy="731520"/>
          </a:xfrm>
        </p:grpSpPr>
        <p:sp>
          <p:nvSpPr>
            <p:cNvPr id="6" name="Rectangle 5"/>
            <p:cNvSpPr/>
            <p:nvPr/>
          </p:nvSpPr>
          <p:spPr bwMode="auto">
            <a:xfrm>
              <a:off x="457200" y="224028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188720" y="224028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Selectors and Declarations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0" name="Group 9" descr="&quot;&quot;"/>
          <p:cNvGrpSpPr/>
          <p:nvPr/>
        </p:nvGrpSpPr>
        <p:grpSpPr>
          <a:xfrm>
            <a:off x="457200" y="3017520"/>
            <a:ext cx="5669280" cy="731520"/>
            <a:chOff x="457200" y="3017520"/>
            <a:chExt cx="5669280" cy="731520"/>
          </a:xfrm>
        </p:grpSpPr>
        <p:sp>
          <p:nvSpPr>
            <p:cNvPr id="7" name="Rectangle 6"/>
            <p:cNvSpPr/>
            <p:nvPr/>
          </p:nvSpPr>
          <p:spPr bwMode="auto">
            <a:xfrm>
              <a:off x="457200" y="301752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188720" y="301752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Fonts and Font Families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1" name="Group 10" descr="&quot;&quot;"/>
          <p:cNvGrpSpPr/>
          <p:nvPr/>
        </p:nvGrpSpPr>
        <p:grpSpPr>
          <a:xfrm>
            <a:off x="457200" y="3794760"/>
            <a:ext cx="5669280" cy="731520"/>
            <a:chOff x="457200" y="3794760"/>
            <a:chExt cx="5669280" cy="731520"/>
          </a:xfrm>
        </p:grpSpPr>
        <p:sp>
          <p:nvSpPr>
            <p:cNvPr id="8" name="Rectangle 7"/>
            <p:cNvSpPr/>
            <p:nvPr/>
          </p:nvSpPr>
          <p:spPr bwMode="auto">
            <a:xfrm>
              <a:off x="457200" y="379476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188720" y="379476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Content Flow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2" name="Group 11" descr="&quot;&quot;"/>
          <p:cNvGrpSpPr/>
          <p:nvPr/>
        </p:nvGrpSpPr>
        <p:grpSpPr>
          <a:xfrm>
            <a:off x="457200" y="4572000"/>
            <a:ext cx="5669280" cy="731520"/>
            <a:chOff x="457200" y="4572000"/>
            <a:chExt cx="5669280" cy="731520"/>
          </a:xfrm>
        </p:grpSpPr>
        <p:sp>
          <p:nvSpPr>
            <p:cNvPr id="9" name="Rectangle 8"/>
            <p:cNvSpPr/>
            <p:nvPr/>
          </p:nvSpPr>
          <p:spPr bwMode="auto">
            <a:xfrm>
              <a:off x="457200" y="457200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188720" y="457200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Positioning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" name="Group 12" descr="&quot;&quot;"/>
          <p:cNvGrpSpPr/>
          <p:nvPr/>
        </p:nvGrpSpPr>
        <p:grpSpPr>
          <a:xfrm>
            <a:off x="6309360" y="1463040"/>
            <a:ext cx="5669280" cy="731520"/>
            <a:chOff x="6309360" y="1463040"/>
            <a:chExt cx="5669280" cy="73152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309360" y="146304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040880" y="146304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Content Overflow</a:t>
              </a:r>
              <a:endParaRPr lang="en-US" sz="20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016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815608"/>
          </a:xfrm>
        </p:spPr>
        <p:txBody>
          <a:bodyPr/>
          <a:lstStyle/>
          <a:p>
            <a:r>
              <a:rPr lang="en-US" dirty="0"/>
              <a:t>Some speakers at Microsoft like to use this slide for hidden “notes slides”. </a:t>
            </a:r>
          </a:p>
          <a:p>
            <a:r>
              <a:rPr lang="en-US" dirty="0"/>
              <a:t>Delete it if you don’t want to use 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NEXT: &lt;next slide title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(hidden)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0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97280"/>
            <a:ext cx="7315200" cy="2197525"/>
          </a:xfrm>
        </p:spPr>
        <p:txBody>
          <a:bodyPr/>
          <a:lstStyle/>
          <a:p>
            <a:r>
              <a:rPr lang="en-US" dirty="0" smtClean="0"/>
              <a:t>Cascading Style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Style Sheets (CSS)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5759" y="2103120"/>
            <a:ext cx="5486400" cy="4098558"/>
          </a:xfrm>
        </p:spPr>
        <p:txBody>
          <a:bodyPr/>
          <a:lstStyle/>
          <a:p>
            <a:r>
              <a:rPr lang="en-US" b="1" dirty="0"/>
              <a:t>Cascading Style Sheets (CSS) </a:t>
            </a:r>
            <a:r>
              <a:rPr lang="en-US" dirty="0"/>
              <a:t>is a language that defines how HTML elements are styled</a:t>
            </a:r>
          </a:p>
          <a:p>
            <a:pPr lvl="1"/>
            <a:r>
              <a:rPr lang="en-US" dirty="0"/>
              <a:t>In other words, HTML structures a document, while CSS formats it</a:t>
            </a:r>
          </a:p>
          <a:p>
            <a:r>
              <a:rPr lang="en-US" dirty="0"/>
              <a:t>CSS can be applied to single HTML elements, or it can be kept in a separate file and applied to elements throughout a document </a:t>
            </a:r>
          </a:p>
          <a:p>
            <a:pPr lvl="1"/>
            <a:r>
              <a:rPr lang="en-US" dirty="0"/>
              <a:t>Files that hold CSS are called “style sheets” and use the .</a:t>
            </a:r>
            <a:r>
              <a:rPr lang="en-US" dirty="0" err="1"/>
              <a:t>css</a:t>
            </a:r>
            <a:r>
              <a:rPr lang="en-US" dirty="0"/>
              <a:t> </a:t>
            </a:r>
            <a:r>
              <a:rPr lang="en-US" dirty="0" err="1"/>
              <a:t>exension</a:t>
            </a:r>
            <a:endParaRPr lang="en-US" dirty="0"/>
          </a:p>
          <a:p>
            <a:r>
              <a:rPr lang="en-US" dirty="0"/>
              <a:t>Unlike HTML, CSS uses </a:t>
            </a:r>
            <a:r>
              <a:rPr lang="en-US" b="1" dirty="0"/>
              <a:t>rules</a:t>
            </a:r>
            <a:r>
              <a:rPr lang="en-US" dirty="0"/>
              <a:t> instead of tags</a:t>
            </a:r>
          </a:p>
        </p:txBody>
      </p:sp>
      <p:sp>
        <p:nvSpPr>
          <p:cNvPr id="6" name="Picture Placeholder 5" descr="&quot;&quot;"/>
          <p:cNvSpPr>
            <a:spLocks noGrp="1"/>
          </p:cNvSpPr>
          <p:nvPr>
            <p:ph type="pic" sz="quarter" idx="10"/>
          </p:nvPr>
        </p:nvSpPr>
        <p:spPr>
          <a:xfrm>
            <a:off x="6217920" y="0"/>
            <a:ext cx="6217920" cy="6995160"/>
          </a:xfrm>
          <a:solidFill>
            <a:srgbClr val="FFC20B"/>
          </a:solidFill>
        </p:spPr>
      </p:sp>
      <p:grpSp>
        <p:nvGrpSpPr>
          <p:cNvPr id="8" name="Group 7" descr="Example of cascading style sheets."/>
          <p:cNvGrpSpPr/>
          <p:nvPr/>
        </p:nvGrpSpPr>
        <p:grpSpPr>
          <a:xfrm>
            <a:off x="7489210" y="1872526"/>
            <a:ext cx="3675341" cy="3250108"/>
            <a:chOff x="5011459" y="1344515"/>
            <a:chExt cx="3675341" cy="3250108"/>
          </a:xfrm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5011459" y="1344515"/>
              <a:ext cx="3675341" cy="3250108"/>
              <a:chOff x="6639572" y="1907217"/>
              <a:chExt cx="3200400" cy="2829716"/>
            </a:xfrm>
          </p:grpSpPr>
          <p:grpSp>
            <p:nvGrpSpPr>
              <p:cNvPr id="12" name="Group 11"/>
              <p:cNvGrpSpPr>
                <a:grpSpLocks noChangeAspect="1"/>
              </p:cNvGrpSpPr>
              <p:nvPr/>
            </p:nvGrpSpPr>
            <p:grpSpPr>
              <a:xfrm>
                <a:off x="6639572" y="1907217"/>
                <a:ext cx="3200400" cy="2829716"/>
                <a:chOff x="6219422" y="1886308"/>
                <a:chExt cx="3657600" cy="294384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219422" y="1886308"/>
                  <a:ext cx="3657600" cy="2943848"/>
                  <a:chOff x="6219421" y="1886308"/>
                  <a:chExt cx="3657600" cy="2943848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6219421" y="1895352"/>
                    <a:ext cx="3657600" cy="293480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9B4F96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85553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800" dirty="0" err="1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6219422" y="1886308"/>
                    <a:ext cx="3657599" cy="457200"/>
                  </a:xfrm>
                  <a:prstGeom prst="rect">
                    <a:avLst/>
                  </a:prstGeom>
                  <a:solidFill>
                    <a:srgbClr val="9B4F96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685553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8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8580436" y="1996036"/>
                    <a:ext cx="731520" cy="237744"/>
                    <a:chOff x="8580436" y="1996036"/>
                    <a:chExt cx="731520" cy="237744"/>
                  </a:xfrm>
                </p:grpSpPr>
                <p:sp>
                  <p:nvSpPr>
                    <p:cNvPr id="19" name="Rectangle 18"/>
                    <p:cNvSpPr/>
                    <p:nvPr/>
                  </p:nvSpPr>
                  <p:spPr bwMode="auto">
                    <a:xfrm>
                      <a:off x="9037636" y="1996036"/>
                      <a:ext cx="274320" cy="2377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553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800" dirty="0" err="1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ea typeface="Segoe UI" pitchFamily="34" charset="0"/>
                        <a:cs typeface="Segoe UI" pitchFamily="34" charset="0"/>
                      </a:endParaRPr>
                    </a:p>
                  </p:txBody>
                </p:sp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8580436" y="2216461"/>
                      <a:ext cx="274320" cy="0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9494837" y="1990651"/>
                  <a:ext cx="228600" cy="237744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9505559" y="2007514"/>
                <a:ext cx="200025" cy="228527"/>
              </a:xfrm>
              <a:prstGeom prst="line">
                <a:avLst/>
              </a:prstGeom>
              <a:ln w="31750">
                <a:solidFill>
                  <a:schemeClr val="bg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5096724" y="1399690"/>
              <a:ext cx="1616437" cy="383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Consolas"/>
                  <a:cs typeface="Consolas"/>
                </a:rPr>
                <a:t>example.css</a:t>
              </a:r>
              <a:endParaRPr lang="en-US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97926" y="1914333"/>
              <a:ext cx="343454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nsolas"/>
                  <a:cs typeface="Consolas"/>
                </a:rPr>
                <a:t>h1, h2, h3 {</a:t>
              </a:r>
            </a:p>
            <a:p>
              <a:r>
                <a:rPr lang="en-US" dirty="0" smtClean="0">
                  <a:solidFill>
                    <a:srgbClr val="FF1ACD"/>
                  </a:solidFill>
                  <a:latin typeface="Consolas"/>
                  <a:cs typeface="Consolas"/>
                </a:rPr>
                <a:t>	</a:t>
              </a:r>
              <a:r>
                <a:rPr lang="en-US" dirty="0" smtClean="0">
                  <a:solidFill>
                    <a:schemeClr val="accent2"/>
                  </a:solidFill>
                  <a:latin typeface="Consolas"/>
                  <a:cs typeface="Consolas"/>
                </a:rPr>
                <a:t>font</a:t>
              </a:r>
              <a:r>
                <a:rPr lang="en-US" dirty="0">
                  <a:solidFill>
                    <a:schemeClr val="accent2"/>
                  </a:solidFill>
                  <a:latin typeface="Consolas"/>
                  <a:cs typeface="Consolas"/>
                </a:rPr>
                <a:t>-family: </a:t>
              </a:r>
              <a:r>
                <a:rPr lang="en-US" dirty="0">
                  <a:solidFill>
                    <a:schemeClr val="accent1"/>
                  </a:solidFill>
                  <a:latin typeface="Consolas"/>
                  <a:cs typeface="Consolas"/>
                </a:rPr>
                <a:t>Arial;</a:t>
              </a:r>
            </a:p>
            <a:p>
              <a:r>
                <a:rPr lang="en-US" dirty="0" smtClean="0">
                  <a:solidFill>
                    <a:srgbClr val="FF1ACD"/>
                  </a:solidFill>
                  <a:latin typeface="Consolas"/>
                  <a:cs typeface="Consolas"/>
                </a:rPr>
                <a:t>	</a:t>
              </a:r>
              <a:r>
                <a:rPr lang="en-US" dirty="0" smtClean="0">
                  <a:solidFill>
                    <a:srgbClr val="C0504D"/>
                  </a:solidFill>
                  <a:latin typeface="Consolas"/>
                  <a:cs typeface="Consolas"/>
                </a:rPr>
                <a:t>color</a:t>
              </a:r>
              <a:r>
                <a:rPr lang="en-US" dirty="0">
                  <a:solidFill>
                    <a:srgbClr val="C0504D"/>
                  </a:solidFill>
                  <a:latin typeface="Consolas"/>
                  <a:cs typeface="Consolas"/>
                </a:rPr>
                <a:t>:</a:t>
              </a:r>
              <a:r>
                <a:rPr lang="en-US" dirty="0">
                  <a:solidFill>
                    <a:srgbClr val="FF1ACD"/>
                  </a:solidFill>
                  <a:latin typeface="Consolas"/>
                  <a:cs typeface="Consolas"/>
                </a:rPr>
                <a:t> </a:t>
              </a:r>
              <a:r>
                <a:rPr lang="en-US" dirty="0">
                  <a:solidFill>
                    <a:srgbClr val="4F81BD"/>
                  </a:solidFill>
                  <a:latin typeface="Consolas"/>
                  <a:cs typeface="Consolas"/>
                </a:rPr>
                <a:t>yellow</a:t>
              </a:r>
              <a:r>
                <a:rPr lang="en-US" dirty="0" smtClean="0">
                  <a:solidFill>
                    <a:srgbClr val="4F81BD"/>
                  </a:solidFill>
                  <a:latin typeface="Consolas"/>
                  <a:cs typeface="Consolas"/>
                </a:rPr>
                <a:t>;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onsolas"/>
                  <a:cs typeface="Consolas"/>
                </a:rPr>
                <a:t>}</a:t>
              </a:r>
            </a:p>
            <a:p>
              <a:endParaRPr lang="en-US" dirty="0">
                <a:solidFill>
                  <a:srgbClr val="000000"/>
                </a:solidFill>
                <a:latin typeface="Consolas"/>
                <a:cs typeface="Consolas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onsolas"/>
                  <a:cs typeface="Consolas"/>
                </a:rPr>
                <a:t>p {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/>
                  <a:cs typeface="Consolas"/>
                </a:rPr>
                <a:t>	</a:t>
              </a:r>
              <a:r>
                <a:rPr lang="en-US" dirty="0">
                  <a:solidFill>
                    <a:srgbClr val="C0504D"/>
                  </a:solidFill>
                  <a:latin typeface="Consolas"/>
                  <a:cs typeface="Consolas"/>
                </a:rPr>
                <a:t>font-family: </a:t>
              </a:r>
              <a:r>
                <a:rPr lang="en-US" dirty="0">
                  <a:solidFill>
                    <a:srgbClr val="4F81BD"/>
                  </a:solidFill>
                  <a:latin typeface="Consolas"/>
                  <a:cs typeface="Consolas"/>
                </a:rPr>
                <a:t>Arial;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onsolas"/>
                  <a:cs typeface="Consolas"/>
                </a:rPr>
                <a:t>	</a:t>
              </a:r>
              <a:r>
                <a:rPr lang="en-US" dirty="0">
                  <a:solidFill>
                    <a:srgbClr val="C0504D"/>
                  </a:solidFill>
                  <a:latin typeface="Consolas"/>
                  <a:cs typeface="Consolas"/>
                </a:rPr>
                <a:t>font</a:t>
              </a:r>
              <a:r>
                <a:rPr lang="en-US" dirty="0" smtClean="0">
                  <a:solidFill>
                    <a:srgbClr val="C0504D"/>
                  </a:solidFill>
                  <a:latin typeface="Consolas"/>
                  <a:cs typeface="Consolas"/>
                </a:rPr>
                <a:t>-size: </a:t>
              </a:r>
              <a:r>
                <a:rPr lang="en-US" dirty="0" smtClean="0">
                  <a:solidFill>
                    <a:srgbClr val="4F81BD"/>
                  </a:solidFill>
                  <a:latin typeface="Consolas"/>
                  <a:cs typeface="Consolas"/>
                </a:rPr>
                <a:t>12px;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Consolas"/>
                  <a:cs typeface="Consolas"/>
                </a:rPr>
                <a:t>}</a:t>
              </a:r>
              <a:endParaRPr lang="en-US" dirty="0">
                <a:solidFill>
                  <a:srgbClr val="000000"/>
                </a:solidFill>
                <a:latin typeface="Consolas"/>
                <a:cs typeface="Consola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81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2672526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CSS3 is the version of CSS that was released in conjunction with HTML5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CSS3 is backward compatible, which means it can be used with older versions of HTML and CSS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There are a number of new effects in CSS3, including 2D and 3D transformations, as well as animations</a:t>
            </a:r>
          </a:p>
        </p:txBody>
      </p:sp>
    </p:spTree>
    <p:extLst>
      <p:ext uri="{BB962C8B-B14F-4D97-AF65-F5344CB8AC3E}">
        <p14:creationId xmlns:p14="http://schemas.microsoft.com/office/powerpoint/2010/main" val="4235643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CSS with HTML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2812052"/>
          </a:xfrm>
        </p:spPr>
        <p:txBody>
          <a:bodyPr/>
          <a:lstStyle/>
          <a:p>
            <a:r>
              <a:rPr lang="en-US" dirty="0"/>
              <a:t>There are several ways to incorporate CSS into HTML: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inline styling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of the </a:t>
            </a:r>
            <a:r>
              <a:rPr lang="en-US" dirty="0">
                <a:latin typeface="Consolas"/>
                <a:cs typeface="Consolas"/>
              </a:rPr>
              <a:t>&lt;style&gt;</a:t>
            </a:r>
            <a:r>
              <a:rPr lang="en-US" dirty="0"/>
              <a:t> element nested in the </a:t>
            </a:r>
            <a:r>
              <a:rPr lang="en-US" dirty="0">
                <a:latin typeface="Consolas"/>
                <a:cs typeface="Consolas"/>
              </a:rPr>
              <a:t>&lt;head&gt;</a:t>
            </a:r>
            <a:r>
              <a:rPr lang="en-US" dirty="0"/>
              <a:t> element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latin typeface="Consolas"/>
                <a:cs typeface="Consolas"/>
              </a:rPr>
              <a:t>&lt;link&gt;</a:t>
            </a:r>
            <a:r>
              <a:rPr lang="en-US" dirty="0"/>
              <a:t> element and a separate CSS file</a:t>
            </a:r>
          </a:p>
          <a:p>
            <a:r>
              <a:rPr lang="en-US" dirty="0"/>
              <a:t>Placing CSS in a separate file has a lot of advantages:</a:t>
            </a:r>
          </a:p>
          <a:p>
            <a:pPr lvl="1"/>
            <a:r>
              <a:rPr lang="en-US" dirty="0"/>
              <a:t>A style change can apply to an entire document</a:t>
            </a:r>
          </a:p>
          <a:p>
            <a:pPr lvl="1"/>
            <a:r>
              <a:rPr lang="en-US" dirty="0"/>
              <a:t>Teams working on Web projects can separate responsibilities</a:t>
            </a:r>
          </a:p>
        </p:txBody>
      </p:sp>
      <p:sp>
        <p:nvSpPr>
          <p:cNvPr id="4" name="Oval 3"/>
          <p:cNvSpPr/>
          <p:nvPr/>
        </p:nvSpPr>
        <p:spPr>
          <a:xfrm>
            <a:off x="6904037" y="1668462"/>
            <a:ext cx="519569" cy="482053"/>
          </a:xfrm>
          <a:prstGeom prst="ellipse">
            <a:avLst/>
          </a:prstGeom>
          <a:solidFill>
            <a:srgbClr val="107C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1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04037" y="2582862"/>
            <a:ext cx="519569" cy="482053"/>
          </a:xfrm>
          <a:prstGeom prst="ellipse">
            <a:avLst/>
          </a:prstGeom>
          <a:solidFill>
            <a:srgbClr val="107C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nsolas"/>
                <a:cs typeface="Consolas"/>
              </a:rPr>
              <a:t>2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04037" y="5097462"/>
            <a:ext cx="519569" cy="482053"/>
          </a:xfrm>
          <a:prstGeom prst="ellipse">
            <a:avLst/>
          </a:prstGeom>
          <a:solidFill>
            <a:srgbClr val="107C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nsolas"/>
                <a:cs typeface="Consolas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7513637" y="5097462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link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href</a:t>
            </a:r>
            <a:r>
              <a:rPr lang="en-US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dirty="0" err="1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StyleSheet.css</a:t>
            </a:r>
            <a:r>
              <a:rPr lang="en-US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”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	</a:t>
            </a:r>
            <a:r>
              <a:rPr lang="en-US" dirty="0" err="1" smtClean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rel</a:t>
            </a:r>
            <a:r>
              <a:rPr lang="en-US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en-US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stylesheet</a:t>
            </a:r>
            <a:r>
              <a:rPr lang="en-US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 smtClean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	type</a:t>
            </a:r>
            <a:r>
              <a:rPr lang="en-US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="text/</a:t>
            </a:r>
            <a:r>
              <a:rPr lang="en-US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css</a:t>
            </a:r>
            <a:r>
              <a:rPr lang="en-US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"&gt;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13637" y="1678060"/>
            <a:ext cx="3286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0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p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0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sz="20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color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20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red"&gt;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513637" y="2582862"/>
            <a:ext cx="3353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en-US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 smtClean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h1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nl-NL" dirty="0" smtClean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    font</a:t>
            </a:r>
            <a:r>
              <a:rPr lang="nl-NL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-family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nl-NL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'</a:t>
            </a:r>
            <a:r>
              <a:rPr lang="nl-NL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Segoe</a:t>
            </a:r>
            <a:r>
              <a:rPr lang="nl-NL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 UI'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ro-RO" dirty="0" smtClean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    color</a:t>
            </a:r>
            <a:r>
              <a:rPr lang="ro-RO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ro-RO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#808080</a:t>
            </a:r>
            <a:r>
              <a:rPr lang="ro-RO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ro-RO" dirty="0" smtClean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  }</a:t>
            </a:r>
            <a:endParaRPr lang="ro-RO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pl-PL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/</a:t>
            </a:r>
            <a:r>
              <a:rPr lang="pl-PL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pl-PL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92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7C10"/>
                </a:solidFill>
              </a:rPr>
              <a:t>How do you link HTML and CSS files?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252787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CSS files are linked to HTML files using the </a:t>
            </a:r>
            <a:r>
              <a:rPr lang="en-US" dirty="0">
                <a:latin typeface="Consolas"/>
                <a:cs typeface="Consolas"/>
              </a:rPr>
              <a:t>&lt;link&gt;</a:t>
            </a:r>
            <a:r>
              <a:rPr lang="en-US" dirty="0"/>
              <a:t> element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</a:t>
            </a:r>
            <a:r>
              <a:rPr lang="en-US" dirty="0" err="1">
                <a:latin typeface="Consolas"/>
                <a:cs typeface="Consolas"/>
              </a:rPr>
              <a:t>href</a:t>
            </a:r>
            <a:r>
              <a:rPr lang="en-US" dirty="0"/>
              <a:t> attribute points to the location of the CSS file</a:t>
            </a:r>
          </a:p>
          <a:p>
            <a:pPr lvl="2"/>
            <a:r>
              <a:rPr lang="en-US" dirty="0"/>
              <a:t>It’s </a:t>
            </a:r>
            <a:r>
              <a:rPr lang="en-US" u="sng" dirty="0"/>
              <a:t>extremely</a:t>
            </a:r>
            <a:r>
              <a:rPr lang="en-US" dirty="0"/>
              <a:t> important that the file name and location are correct or none of the style will be applied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</a:t>
            </a:r>
            <a:r>
              <a:rPr lang="en-US" dirty="0" err="1">
                <a:latin typeface="Consolas"/>
                <a:cs typeface="Consolas"/>
              </a:rPr>
              <a:t>rel</a:t>
            </a:r>
            <a:r>
              <a:rPr lang="en-US" dirty="0"/>
              <a:t> attribute should be set as “</a:t>
            </a:r>
            <a:r>
              <a:rPr lang="en-US" dirty="0" err="1"/>
              <a:t>stylesheet</a:t>
            </a:r>
            <a:r>
              <a:rPr lang="en-US" dirty="0"/>
              <a:t>”, while the </a:t>
            </a:r>
            <a:r>
              <a:rPr lang="en-US" dirty="0">
                <a:latin typeface="Consolas"/>
                <a:cs typeface="Consolas"/>
              </a:rPr>
              <a:t>type</a:t>
            </a:r>
            <a:r>
              <a:rPr lang="en-US" dirty="0"/>
              <a:t> attribute should be set as “text/</a:t>
            </a:r>
            <a:r>
              <a:rPr lang="en-US" dirty="0" err="1"/>
              <a:t>css</a:t>
            </a:r>
            <a:r>
              <a:rPr lang="en-US" dirty="0"/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037" y="5097462"/>
            <a:ext cx="1165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US" sz="2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link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href</a:t>
            </a:r>
            <a:r>
              <a:rPr lang="en-US" sz="2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sz="2400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StyleSheet.css</a:t>
            </a:r>
            <a:r>
              <a:rPr lang="en-US" sz="2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rel</a:t>
            </a:r>
            <a:r>
              <a:rPr lang="en-US" sz="2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="</a:t>
            </a:r>
            <a:r>
              <a:rPr lang="en-US" sz="2400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stylesheet</a:t>
            </a:r>
            <a:r>
              <a:rPr lang="en-US" sz="2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2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type</a:t>
            </a:r>
            <a:r>
              <a:rPr lang="en-US" sz="2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="text/</a:t>
            </a:r>
            <a:r>
              <a:rPr lang="en-US" sz="2400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css</a:t>
            </a:r>
            <a:r>
              <a:rPr lang="en-US" sz="2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"&gt;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787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97280"/>
            <a:ext cx="7315200" cy="2197525"/>
          </a:xfrm>
        </p:spPr>
        <p:txBody>
          <a:bodyPr/>
          <a:lstStyle/>
          <a:p>
            <a:r>
              <a:rPr lang="en-US" dirty="0" smtClean="0"/>
              <a:t>Selectors and Declarations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46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Selectors and Declarations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319985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There are two parts to a CSS rule:</a:t>
            </a:r>
          </a:p>
          <a:p>
            <a:pPr lvl="2"/>
            <a:r>
              <a:rPr lang="en-US" dirty="0"/>
              <a:t>selectors</a:t>
            </a:r>
          </a:p>
          <a:p>
            <a:pPr lvl="2"/>
            <a:r>
              <a:rPr lang="en-US" dirty="0"/>
              <a:t>declarations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 </a:t>
            </a:r>
            <a:r>
              <a:rPr lang="en-US" b="1" dirty="0"/>
              <a:t>selector</a:t>
            </a:r>
            <a:r>
              <a:rPr lang="en-US" dirty="0"/>
              <a:t> references the HTML element that you want to style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 </a:t>
            </a:r>
            <a:r>
              <a:rPr lang="en-US" b="1" dirty="0"/>
              <a:t>declaration</a:t>
            </a:r>
            <a:r>
              <a:rPr lang="en-US" dirty="0"/>
              <a:t> is the style that you want to apply to that element</a:t>
            </a:r>
          </a:p>
          <a:p>
            <a:pPr lvl="2"/>
            <a:r>
              <a:rPr lang="en-US" dirty="0"/>
              <a:t>declarations have two parts: a property followed by a colon (:) and a space, and a value followed by a semicolon (;)</a:t>
            </a:r>
          </a:p>
          <a:p>
            <a:pPr lvl="2"/>
            <a:r>
              <a:rPr lang="en-US" dirty="0"/>
              <a:t>declarations sit between curly brackets</a:t>
            </a:r>
          </a:p>
        </p:txBody>
      </p:sp>
      <p:grpSp>
        <p:nvGrpSpPr>
          <p:cNvPr id="14" name="Group 13" descr="Example of HTML5 selectors and declarations text."/>
          <p:cNvGrpSpPr/>
          <p:nvPr/>
        </p:nvGrpSpPr>
        <p:grpSpPr>
          <a:xfrm>
            <a:off x="2103437" y="4640262"/>
            <a:ext cx="8229600" cy="1708556"/>
            <a:chOff x="1570037" y="4672638"/>
            <a:chExt cx="8229600" cy="1708556"/>
          </a:xfrm>
        </p:grpSpPr>
        <p:cxnSp>
          <p:nvCxnSpPr>
            <p:cNvPr id="5" name="Elbow Connector 4"/>
            <p:cNvCxnSpPr/>
            <p:nvPr/>
          </p:nvCxnSpPr>
          <p:spPr>
            <a:xfrm rot="5400000">
              <a:off x="3832741" y="5717658"/>
              <a:ext cx="341879" cy="246529"/>
            </a:xfrm>
            <a:prstGeom prst="bentConnector3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267828" y="6011860"/>
              <a:ext cx="122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  <a:r>
                <a:rPr lang="en-US" dirty="0" smtClean="0"/>
                <a:t>elector</a:t>
              </a:r>
              <a:endParaRPr lang="en-US" dirty="0"/>
            </a:p>
          </p:txBody>
        </p:sp>
        <p:cxnSp>
          <p:nvCxnSpPr>
            <p:cNvPr id="7" name="Elbow Connector 6"/>
            <p:cNvCxnSpPr/>
            <p:nvPr/>
          </p:nvCxnSpPr>
          <p:spPr>
            <a:xfrm rot="5400000">
              <a:off x="5106750" y="5699118"/>
              <a:ext cx="341879" cy="246529"/>
            </a:xfrm>
            <a:prstGeom prst="bentConnector3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541837" y="6011862"/>
              <a:ext cx="122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property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37793" y="6011862"/>
              <a:ext cx="122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value</a:t>
              </a:r>
              <a:endParaRPr lang="en-US" dirty="0"/>
            </a:p>
          </p:txBody>
        </p:sp>
        <p:cxnSp>
          <p:nvCxnSpPr>
            <p:cNvPr id="10" name="Elbow Connector 9"/>
            <p:cNvCxnSpPr/>
            <p:nvPr/>
          </p:nvCxnSpPr>
          <p:spPr>
            <a:xfrm rot="16200000" flipH="1">
              <a:off x="6749229" y="5692170"/>
              <a:ext cx="360421" cy="241883"/>
            </a:xfrm>
            <a:prstGeom prst="bentConnector3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4525343" y="5107938"/>
              <a:ext cx="3121132" cy="145864"/>
            </a:xfrm>
            <a:custGeom>
              <a:avLst/>
              <a:gdLst>
                <a:gd name="connsiteX0" fmla="*/ 0 w 1073727"/>
                <a:gd name="connsiteY0" fmla="*/ 115455 h 115455"/>
                <a:gd name="connsiteX1" fmla="*/ 0 w 1073727"/>
                <a:gd name="connsiteY1" fmla="*/ 115455 h 115455"/>
                <a:gd name="connsiteX2" fmla="*/ 0 w 1073727"/>
                <a:gd name="connsiteY2" fmla="*/ 0 h 115455"/>
                <a:gd name="connsiteX3" fmla="*/ 1073727 w 1073727"/>
                <a:gd name="connsiteY3" fmla="*/ 0 h 115455"/>
                <a:gd name="connsiteX4" fmla="*/ 1073727 w 1073727"/>
                <a:gd name="connsiteY4" fmla="*/ 103909 h 11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727" h="115455">
                  <a:moveTo>
                    <a:pt x="0" y="115455"/>
                  </a:moveTo>
                  <a:lnTo>
                    <a:pt x="0" y="115455"/>
                  </a:lnTo>
                  <a:lnTo>
                    <a:pt x="0" y="0"/>
                  </a:lnTo>
                  <a:lnTo>
                    <a:pt x="1073727" y="0"/>
                  </a:lnTo>
                  <a:lnTo>
                    <a:pt x="1073727" y="103909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00954" y="4672638"/>
              <a:ext cx="1353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declaration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70037" y="5122286"/>
              <a:ext cx="82296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>
                  <a:solidFill>
                    <a:srgbClr val="82312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h1 </a:t>
              </a:r>
              <a:r>
                <a:rPr lang="en-US" altLang="en-US" sz="3200" dirty="0">
                  <a:solidFill>
                    <a:srgbClr val="2222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r>
                <a:rPr lang="en-US" altLang="en-US" sz="3200" dirty="0">
                  <a:solidFill>
                    <a:srgbClr val="CF482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color</a:t>
              </a:r>
              <a:r>
                <a:rPr lang="en-US" altLang="en-US" sz="32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 </a:t>
              </a:r>
              <a:r>
                <a:rPr lang="en-US" altLang="en-US" sz="3200" dirty="0">
                  <a:solidFill>
                    <a:srgbClr val="4F76AC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red</a:t>
              </a:r>
              <a:r>
                <a:rPr lang="en-US" altLang="en-US" sz="3200" dirty="0">
                  <a:solidFill>
                    <a:srgbClr val="0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r>
                <a:rPr lang="en-US" altLang="en-US" sz="3200" dirty="0">
                  <a:solidFill>
                    <a:srgbClr val="2222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  <a:endParaRPr lang="en-US" altLang="en-US" sz="60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789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HITE TEMPLATE">
  <a:themeElements>
    <a:clrScheme name="Custom 6">
      <a:dk1>
        <a:srgbClr val="505050"/>
      </a:dk1>
      <a:lt1>
        <a:srgbClr val="FFFFFF"/>
      </a:lt1>
      <a:dk2>
        <a:srgbClr val="107C10"/>
      </a:dk2>
      <a:lt2>
        <a:srgbClr val="D5F7F6"/>
      </a:lt2>
      <a:accent1>
        <a:srgbClr val="107C10"/>
      </a:accent1>
      <a:accent2>
        <a:srgbClr val="0377D6"/>
      </a:accent2>
      <a:accent3>
        <a:srgbClr val="00B294"/>
      </a:accent3>
      <a:accent4>
        <a:srgbClr val="A80000"/>
      </a:accent4>
      <a:accent5>
        <a:srgbClr val="D83B01"/>
      </a:accent5>
      <a:accent6>
        <a:srgbClr val="FEB900"/>
      </a:accent6>
      <a:hlink>
        <a:srgbClr val="107C10"/>
      </a:hlink>
      <a:folHlink>
        <a:srgbClr val="107C1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GREEN_1.potx" id="{E6351070-060E-4EB7-8FC9-7F6CD9537A4B}" vid="{9FBE0A09-7139-47DB-B6B8-8BE9F30C10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Brand_template_16-9_Consumer_GREEN_1</Template>
  <TotalTime>0</TotalTime>
  <Words>2250</Words>
  <Application>Microsoft Office PowerPoint</Application>
  <PresentationFormat>Custom</PresentationFormat>
  <Paragraphs>301</Paragraphs>
  <Slides>29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Consolas</vt:lpstr>
      <vt:lpstr>Courier</vt:lpstr>
      <vt:lpstr>Segoe UI</vt:lpstr>
      <vt:lpstr>Segoe UI Light</vt:lpstr>
      <vt:lpstr>Times</vt:lpstr>
      <vt:lpstr>Times New Roman</vt:lpstr>
      <vt:lpstr>Wingdings</vt:lpstr>
      <vt:lpstr>WHITE TEMPLATE</vt:lpstr>
      <vt:lpstr>Understanding CSS Essentials:  Content Flow, Positioning,  and Styling</vt:lpstr>
      <vt:lpstr>Agenda</vt:lpstr>
      <vt:lpstr>Cascading Style Sheets</vt:lpstr>
      <vt:lpstr>Cascading Style Sheets (CSS)</vt:lpstr>
      <vt:lpstr>CSS3</vt:lpstr>
      <vt:lpstr>Linking CSS with HTML</vt:lpstr>
      <vt:lpstr>How do you link HTML and CSS files?</vt:lpstr>
      <vt:lpstr>Selectors and Declarations</vt:lpstr>
      <vt:lpstr>Selectors and Declarations</vt:lpstr>
      <vt:lpstr>IDs and Classes</vt:lpstr>
      <vt:lpstr>Comments</vt:lpstr>
      <vt:lpstr>Fonts and Font Families</vt:lpstr>
      <vt:lpstr>Fonts and Font Families</vt:lpstr>
      <vt:lpstr>The @font-face rule</vt:lpstr>
      <vt:lpstr>Content Flow</vt:lpstr>
      <vt:lpstr>Content Flow</vt:lpstr>
      <vt:lpstr>Positioning</vt:lpstr>
      <vt:lpstr>Floating Elements</vt:lpstr>
      <vt:lpstr>Clearing a Float</vt:lpstr>
      <vt:lpstr>Float Demo</vt:lpstr>
      <vt:lpstr>Positioning Elements</vt:lpstr>
      <vt:lpstr>Content Overflow</vt:lpstr>
      <vt:lpstr>The Bounding Box</vt:lpstr>
      <vt:lpstr>Understanding Scrolling Overflow</vt:lpstr>
      <vt:lpstr>Understanding Visible Overflow and Hidden Overflow</vt:lpstr>
      <vt:lpstr>Overflow Demo</vt:lpstr>
      <vt:lpstr>Summary</vt:lpstr>
      <vt:lpstr>PowerPoint Presentation</vt:lpstr>
      <vt:lpstr>Notes (hidden)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2015-07-25T16:18:08Z</dcterms:created>
  <dcterms:modified xsi:type="dcterms:W3CDTF">2015-08-20T14:27:19Z</dcterms:modified>
</cp:coreProperties>
</file>